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9" r:id="rId2"/>
    <p:sldId id="342" r:id="rId3"/>
    <p:sldId id="336" r:id="rId4"/>
    <p:sldId id="337" r:id="rId5"/>
    <p:sldId id="333" r:id="rId6"/>
    <p:sldId id="330" r:id="rId7"/>
    <p:sldId id="338" r:id="rId8"/>
    <p:sldId id="341" r:id="rId9"/>
    <p:sldId id="339" r:id="rId10"/>
    <p:sldId id="340" r:id="rId11"/>
    <p:sldId id="335"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schepers" initials="ss" lastIdx="20" clrIdx="6"/>
  <p:cmAuthor id="1" name="Herman Schepers" initials="HS" lastIdx="14" clrIdx="0"/>
  <p:cmAuthor id="8" name="- -" initials="" lastIdx="0" clrIdx="7"/>
  <p:cmAuthor id="2" name="Martin Whitehead" initials="MW" lastIdx="26" clrIdx="1"/>
  <p:cmAuthor id="9" name="DAVID PRINGLE" initials="" lastIdx="2" clrIdx="8"/>
  <p:cmAuthor id="3" name="Roberto Ercole" initials="RE" lastIdx="23" clrIdx="2"/>
  <p:cmAuthor id="4" name="Tobias Vieracker" initials="TV" lastIdx="2" clrIdx="3"/>
  <p:cmAuthor id="5" name="David Pringle" initials="" lastIdx="4" clrIdx="4"/>
  <p:cmAuthor id="6" name="Veena Rawat" initials="VR"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6019" autoAdjust="0"/>
    <p:restoredTop sz="91973" autoAdjust="0"/>
  </p:normalViewPr>
  <p:slideViewPr>
    <p:cSldViewPr snapToGrid="0" snapToObjects="1">
      <p:cViewPr varScale="1">
        <p:scale>
          <a:sx n="59" d="100"/>
          <a:sy n="59" d="100"/>
        </p:scale>
        <p:origin x="124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65" d="100"/>
          <a:sy n="165" d="100"/>
        </p:scale>
        <p:origin x="-2136" y="13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24350-5A9B-7244-A9E5-8C70D5BE5C25}"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03B9A-E43C-7640-A0A4-136366FF2B0A}" type="slidenum">
              <a:rPr lang="en-US" smtClean="0"/>
              <a:t>‹#›</a:t>
            </a:fld>
            <a:endParaRPr lang="en-US"/>
          </a:p>
        </p:txBody>
      </p:sp>
    </p:spTree>
    <p:extLst>
      <p:ext uri="{BB962C8B-B14F-4D97-AF65-F5344CB8AC3E}">
        <p14:creationId xmlns:p14="http://schemas.microsoft.com/office/powerpoint/2010/main" val="3688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3ECDB-9EBE-104F-8CA6-5B5B339A2084}" type="slidenum">
              <a:rPr lang="en-US" smtClean="0"/>
              <a:t>1</a:t>
            </a:fld>
            <a:endParaRPr lang="en-US"/>
          </a:p>
        </p:txBody>
      </p:sp>
    </p:spTree>
    <p:extLst>
      <p:ext uri="{BB962C8B-B14F-4D97-AF65-F5344CB8AC3E}">
        <p14:creationId xmlns:p14="http://schemas.microsoft.com/office/powerpoint/2010/main" val="423150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03B9A-E43C-7640-A0A4-136366FF2B0A}" type="slidenum">
              <a:rPr lang="en-US" smtClean="0"/>
              <a:t>2</a:t>
            </a:fld>
            <a:endParaRPr lang="en-US"/>
          </a:p>
        </p:txBody>
      </p:sp>
    </p:spTree>
    <p:extLst>
      <p:ext uri="{BB962C8B-B14F-4D97-AF65-F5344CB8AC3E}">
        <p14:creationId xmlns:p14="http://schemas.microsoft.com/office/powerpoint/2010/main" val="19353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03B9A-E43C-7640-A0A4-136366FF2B0A}" type="slidenum">
              <a:rPr lang="en-US" smtClean="0"/>
              <a:t>3</a:t>
            </a:fld>
            <a:endParaRPr lang="en-US"/>
          </a:p>
        </p:txBody>
      </p:sp>
    </p:spTree>
    <p:extLst>
      <p:ext uri="{BB962C8B-B14F-4D97-AF65-F5344CB8AC3E}">
        <p14:creationId xmlns:p14="http://schemas.microsoft.com/office/powerpoint/2010/main" val="67219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03B9A-E43C-7640-A0A4-136366FF2B0A}" type="slidenum">
              <a:rPr lang="en-US" smtClean="0"/>
              <a:t>4</a:t>
            </a:fld>
            <a:endParaRPr lang="en-US"/>
          </a:p>
        </p:txBody>
      </p:sp>
    </p:spTree>
    <p:extLst>
      <p:ext uri="{BB962C8B-B14F-4D97-AF65-F5344CB8AC3E}">
        <p14:creationId xmlns:p14="http://schemas.microsoft.com/office/powerpoint/2010/main" val="410053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03B9A-E43C-7640-A0A4-136366FF2B0A}" type="slidenum">
              <a:rPr lang="en-US" smtClean="0"/>
              <a:t>6</a:t>
            </a:fld>
            <a:endParaRPr lang="en-US"/>
          </a:p>
        </p:txBody>
      </p:sp>
    </p:spTree>
    <p:extLst>
      <p:ext uri="{BB962C8B-B14F-4D97-AF65-F5344CB8AC3E}">
        <p14:creationId xmlns:p14="http://schemas.microsoft.com/office/powerpoint/2010/main" val="19353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2903B9A-E43C-7640-A0A4-136366FF2B0A}" type="slidenum">
              <a:rPr lang="en-US" smtClean="0"/>
              <a:t>8</a:t>
            </a:fld>
            <a:endParaRPr lang="en-US"/>
          </a:p>
        </p:txBody>
      </p:sp>
    </p:spTree>
    <p:extLst>
      <p:ext uri="{BB962C8B-B14F-4D97-AF65-F5344CB8AC3E}">
        <p14:creationId xmlns:p14="http://schemas.microsoft.com/office/powerpoint/2010/main" val="90459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03B9A-E43C-7640-A0A4-136366FF2B0A}" type="slidenum">
              <a:rPr lang="en-US" smtClean="0"/>
              <a:t>9</a:t>
            </a:fld>
            <a:endParaRPr lang="en-US"/>
          </a:p>
        </p:txBody>
      </p:sp>
    </p:spTree>
    <p:extLst>
      <p:ext uri="{BB962C8B-B14F-4D97-AF65-F5344CB8AC3E}">
        <p14:creationId xmlns:p14="http://schemas.microsoft.com/office/powerpoint/2010/main" val="38880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03B9A-E43C-7640-A0A4-136366FF2B0A}" type="slidenum">
              <a:rPr lang="en-US" smtClean="0"/>
              <a:t>10</a:t>
            </a:fld>
            <a:endParaRPr lang="en-US"/>
          </a:p>
        </p:txBody>
      </p:sp>
    </p:spTree>
    <p:extLst>
      <p:ext uri="{BB962C8B-B14F-4D97-AF65-F5344CB8AC3E}">
        <p14:creationId xmlns:p14="http://schemas.microsoft.com/office/powerpoint/2010/main" val="23745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03B9A-E43C-7640-A0A4-136366FF2B0A}" type="slidenum">
              <a:rPr lang="en-US" smtClean="0"/>
              <a:t>12</a:t>
            </a:fld>
            <a:endParaRPr lang="en-US"/>
          </a:p>
        </p:txBody>
      </p:sp>
    </p:spTree>
    <p:extLst>
      <p:ext uri="{BB962C8B-B14F-4D97-AF65-F5344CB8AC3E}">
        <p14:creationId xmlns:p14="http://schemas.microsoft.com/office/powerpoint/2010/main" val="361143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66DA-BB13-7241-900F-76FAD2605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CCF99A-D85A-0A49-BEB0-5780CFD5B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6984E6-A5E8-5F4F-A057-C1CF8544AF7F}"/>
              </a:ext>
            </a:extLst>
          </p:cNvPr>
          <p:cNvSpPr>
            <a:spLocks noGrp="1"/>
          </p:cNvSpPr>
          <p:nvPr>
            <p:ph type="dt" sz="half" idx="10"/>
          </p:nvPr>
        </p:nvSpPr>
        <p:spPr/>
        <p:txBody>
          <a:bodyPr/>
          <a:lstStyle/>
          <a:p>
            <a:fld id="{73636C78-DD77-5F49-AC2B-49D1C6175E46}" type="datetime1">
              <a:rPr lang="en-GB" smtClean="0"/>
              <a:t>12/08/2021</a:t>
            </a:fld>
            <a:endParaRPr lang="en-US"/>
          </a:p>
        </p:txBody>
      </p:sp>
      <p:sp>
        <p:nvSpPr>
          <p:cNvPr id="5" name="Footer Placeholder 4">
            <a:extLst>
              <a:ext uri="{FF2B5EF4-FFF2-40B4-BE49-F238E27FC236}">
                <a16:creationId xmlns:a16="http://schemas.microsoft.com/office/drawing/2014/main" id="{18BBBCB4-5F98-2F47-9C4E-0A11AD7E6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42BD4-DF58-E44D-B8AE-E6B3C16D190D}"/>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4152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D62F-CFE7-D445-9C90-7CFD176AD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71D24-6B3C-CA41-B080-DD79DF0677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588C1-B92B-4948-AE59-D4D50A203CD9}"/>
              </a:ext>
            </a:extLst>
          </p:cNvPr>
          <p:cNvSpPr>
            <a:spLocks noGrp="1"/>
          </p:cNvSpPr>
          <p:nvPr>
            <p:ph type="dt" sz="half" idx="10"/>
          </p:nvPr>
        </p:nvSpPr>
        <p:spPr/>
        <p:txBody>
          <a:bodyPr/>
          <a:lstStyle/>
          <a:p>
            <a:fld id="{C841CCA4-F477-5645-A36F-A1C635F11A7E}" type="datetime1">
              <a:rPr lang="en-GB" smtClean="0"/>
              <a:t>12/08/2021</a:t>
            </a:fld>
            <a:endParaRPr lang="en-US"/>
          </a:p>
        </p:txBody>
      </p:sp>
      <p:sp>
        <p:nvSpPr>
          <p:cNvPr id="5" name="Footer Placeholder 4">
            <a:extLst>
              <a:ext uri="{FF2B5EF4-FFF2-40B4-BE49-F238E27FC236}">
                <a16:creationId xmlns:a16="http://schemas.microsoft.com/office/drawing/2014/main" id="{0987B668-6526-2740-8553-8EA629EC2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1FD45-66BC-F44D-89BE-2B5E51F73279}"/>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305448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4F9A4-3D67-114D-8F5E-80968BB25D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0F99D-E09C-F14F-83A9-52B1503E4C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6DD9-DE54-124D-B36A-0B69A2C0FDBF}"/>
              </a:ext>
            </a:extLst>
          </p:cNvPr>
          <p:cNvSpPr>
            <a:spLocks noGrp="1"/>
          </p:cNvSpPr>
          <p:nvPr>
            <p:ph type="dt" sz="half" idx="10"/>
          </p:nvPr>
        </p:nvSpPr>
        <p:spPr/>
        <p:txBody>
          <a:bodyPr/>
          <a:lstStyle/>
          <a:p>
            <a:fld id="{132992D6-13E1-6042-AAA4-4B00612F395C}" type="datetime1">
              <a:rPr lang="en-GB" smtClean="0"/>
              <a:t>12/08/2021</a:t>
            </a:fld>
            <a:endParaRPr lang="en-US"/>
          </a:p>
        </p:txBody>
      </p:sp>
      <p:sp>
        <p:nvSpPr>
          <p:cNvPr id="5" name="Footer Placeholder 4">
            <a:extLst>
              <a:ext uri="{FF2B5EF4-FFF2-40B4-BE49-F238E27FC236}">
                <a16:creationId xmlns:a16="http://schemas.microsoft.com/office/drawing/2014/main" id="{A725FDB5-8D8D-2D4F-8EFA-151683474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70B2B-DADB-1349-9B7E-1FC6A33A7515}"/>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356749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A1D2-C56A-1F47-BFA8-0A85306F8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00839-6E85-3C4D-B2D4-6682AD3BA5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C6609-6DF5-D04B-B22C-ACBE79D510C3}"/>
              </a:ext>
            </a:extLst>
          </p:cNvPr>
          <p:cNvSpPr>
            <a:spLocks noGrp="1"/>
          </p:cNvSpPr>
          <p:nvPr>
            <p:ph type="dt" sz="half" idx="10"/>
          </p:nvPr>
        </p:nvSpPr>
        <p:spPr/>
        <p:txBody>
          <a:bodyPr/>
          <a:lstStyle/>
          <a:p>
            <a:fld id="{2D12A13E-D4AE-EE44-890D-0F7997C6EE44}" type="datetime1">
              <a:rPr lang="en-GB" smtClean="0"/>
              <a:t>12/08/2021</a:t>
            </a:fld>
            <a:endParaRPr lang="en-US"/>
          </a:p>
        </p:txBody>
      </p:sp>
      <p:sp>
        <p:nvSpPr>
          <p:cNvPr id="5" name="Footer Placeholder 4">
            <a:extLst>
              <a:ext uri="{FF2B5EF4-FFF2-40B4-BE49-F238E27FC236}">
                <a16:creationId xmlns:a16="http://schemas.microsoft.com/office/drawing/2014/main" id="{F1A81873-662E-1243-AFE3-A0184F748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5BD09-EC0D-6643-A0DA-6FB2985B1FA1}"/>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217544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EBBC-E3CC-734E-BB18-2E011052F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779049-5D6F-1041-8191-D69F3733D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82A08D-A67A-7545-8961-5D2870B4355E}"/>
              </a:ext>
            </a:extLst>
          </p:cNvPr>
          <p:cNvSpPr>
            <a:spLocks noGrp="1"/>
          </p:cNvSpPr>
          <p:nvPr>
            <p:ph type="dt" sz="half" idx="10"/>
          </p:nvPr>
        </p:nvSpPr>
        <p:spPr/>
        <p:txBody>
          <a:bodyPr/>
          <a:lstStyle/>
          <a:p>
            <a:fld id="{53089298-B8C5-2C4F-8C2A-1524209B426D}" type="datetime1">
              <a:rPr lang="en-GB" smtClean="0"/>
              <a:t>12/08/2021</a:t>
            </a:fld>
            <a:endParaRPr lang="en-US"/>
          </a:p>
        </p:txBody>
      </p:sp>
      <p:sp>
        <p:nvSpPr>
          <p:cNvPr id="5" name="Footer Placeholder 4">
            <a:extLst>
              <a:ext uri="{FF2B5EF4-FFF2-40B4-BE49-F238E27FC236}">
                <a16:creationId xmlns:a16="http://schemas.microsoft.com/office/drawing/2014/main" id="{8199EF6C-725D-AB49-9621-8250D237D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F4A56-947B-3E41-8DD1-BCB7C0A6CB15}"/>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386857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E5BD-6D71-134B-9141-AAE33B1B4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59BFA-98E1-F548-B33D-E972596DF3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0224B-8E06-0E4E-AAD2-EDB3EFD2B4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A2D7B8-C2F6-9344-87CB-9D9E25EACD6E}"/>
              </a:ext>
            </a:extLst>
          </p:cNvPr>
          <p:cNvSpPr>
            <a:spLocks noGrp="1"/>
          </p:cNvSpPr>
          <p:nvPr>
            <p:ph type="dt" sz="half" idx="10"/>
          </p:nvPr>
        </p:nvSpPr>
        <p:spPr/>
        <p:txBody>
          <a:bodyPr/>
          <a:lstStyle/>
          <a:p>
            <a:fld id="{C42FA575-0DDE-564F-BF9C-14164ED878D2}" type="datetime1">
              <a:rPr lang="en-GB" smtClean="0"/>
              <a:t>12/08/2021</a:t>
            </a:fld>
            <a:endParaRPr lang="en-US"/>
          </a:p>
        </p:txBody>
      </p:sp>
      <p:sp>
        <p:nvSpPr>
          <p:cNvPr id="6" name="Footer Placeholder 5">
            <a:extLst>
              <a:ext uri="{FF2B5EF4-FFF2-40B4-BE49-F238E27FC236}">
                <a16:creationId xmlns:a16="http://schemas.microsoft.com/office/drawing/2014/main" id="{046359E7-B410-ED42-BF6A-A02FB0F91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FB1E6-1A95-4B4F-B4BB-A9A93BDCC80B}"/>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95791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6E97-E7F1-D743-9DE6-62AB17507B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92E44-7580-3745-9641-D9F0FEFC5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D080FF-A721-774F-8B23-E402C319B1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631242-9A59-FA49-9BCA-2CC8E95DE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341038-8CB4-E840-94DB-F5F96D5918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C985C-B074-BE4C-A6BA-BA440360CB19}"/>
              </a:ext>
            </a:extLst>
          </p:cNvPr>
          <p:cNvSpPr>
            <a:spLocks noGrp="1"/>
          </p:cNvSpPr>
          <p:nvPr>
            <p:ph type="dt" sz="half" idx="10"/>
          </p:nvPr>
        </p:nvSpPr>
        <p:spPr/>
        <p:txBody>
          <a:bodyPr/>
          <a:lstStyle/>
          <a:p>
            <a:fld id="{5F25D1FF-D3F1-3C4F-95BA-A88FC15D67AB}" type="datetime1">
              <a:rPr lang="en-GB" smtClean="0"/>
              <a:t>12/08/2021</a:t>
            </a:fld>
            <a:endParaRPr lang="en-US"/>
          </a:p>
        </p:txBody>
      </p:sp>
      <p:sp>
        <p:nvSpPr>
          <p:cNvPr id="8" name="Footer Placeholder 7">
            <a:extLst>
              <a:ext uri="{FF2B5EF4-FFF2-40B4-BE49-F238E27FC236}">
                <a16:creationId xmlns:a16="http://schemas.microsoft.com/office/drawing/2014/main" id="{6A7D45F0-C977-C345-9E3C-A7071AEAE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B5C967-748F-D243-BE56-1BB83615A363}"/>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31755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68CD-5225-E74C-B8CA-03E343970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43D0-5848-354E-A629-A2C59C008C4B}"/>
              </a:ext>
            </a:extLst>
          </p:cNvPr>
          <p:cNvSpPr>
            <a:spLocks noGrp="1"/>
          </p:cNvSpPr>
          <p:nvPr>
            <p:ph type="dt" sz="half" idx="10"/>
          </p:nvPr>
        </p:nvSpPr>
        <p:spPr/>
        <p:txBody>
          <a:bodyPr/>
          <a:lstStyle/>
          <a:p>
            <a:fld id="{DB6AAA87-68F0-F74A-9713-FB59BF0D5FF2}" type="datetime1">
              <a:rPr lang="en-GB" smtClean="0"/>
              <a:t>12/08/2021</a:t>
            </a:fld>
            <a:endParaRPr lang="en-US"/>
          </a:p>
        </p:txBody>
      </p:sp>
      <p:sp>
        <p:nvSpPr>
          <p:cNvPr id="4" name="Footer Placeholder 3">
            <a:extLst>
              <a:ext uri="{FF2B5EF4-FFF2-40B4-BE49-F238E27FC236}">
                <a16:creationId xmlns:a16="http://schemas.microsoft.com/office/drawing/2014/main" id="{13D92C4D-330F-B940-B213-1117E571F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134568-7655-7B4B-AE01-63E44DE0F547}"/>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379317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329A3-F569-B741-A97C-CF91EB9A47C5}"/>
              </a:ext>
            </a:extLst>
          </p:cNvPr>
          <p:cNvSpPr>
            <a:spLocks noGrp="1"/>
          </p:cNvSpPr>
          <p:nvPr>
            <p:ph type="dt" sz="half" idx="10"/>
          </p:nvPr>
        </p:nvSpPr>
        <p:spPr/>
        <p:txBody>
          <a:bodyPr/>
          <a:lstStyle/>
          <a:p>
            <a:fld id="{6A544E94-4727-2F43-92FF-2C55444A4205}" type="datetime1">
              <a:rPr lang="en-GB" smtClean="0"/>
              <a:t>12/08/2021</a:t>
            </a:fld>
            <a:endParaRPr lang="en-US"/>
          </a:p>
        </p:txBody>
      </p:sp>
      <p:sp>
        <p:nvSpPr>
          <p:cNvPr id="3" name="Footer Placeholder 2">
            <a:extLst>
              <a:ext uri="{FF2B5EF4-FFF2-40B4-BE49-F238E27FC236}">
                <a16:creationId xmlns:a16="http://schemas.microsoft.com/office/drawing/2014/main" id="{65507C56-3AE7-E343-8B6E-83E9A8EBD6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7FEC68-D725-454B-8C71-D4E4B82CC9A4}"/>
              </a:ext>
            </a:extLst>
          </p:cNvPr>
          <p:cNvSpPr>
            <a:spLocks noGrp="1"/>
          </p:cNvSpPr>
          <p:nvPr>
            <p:ph type="sldNum" sz="quarter" idx="12"/>
          </p:nvPr>
        </p:nvSpPr>
        <p:spPr/>
        <p:txBody>
          <a:bodyPr/>
          <a:lstStyle/>
          <a:p>
            <a:fld id="{0495E40C-2E53-2342-97EE-FE406D698C77}" type="slidenum">
              <a:rPr lang="en-US" smtClean="0"/>
              <a:t>‹#›</a:t>
            </a:fld>
            <a:endParaRPr lang="en-US" dirty="0"/>
          </a:p>
        </p:txBody>
      </p:sp>
      <p:pic>
        <p:nvPicPr>
          <p:cNvPr id="5" name="Picture 4" descr="PIP__logo_whitebackground.png">
            <a:extLst>
              <a:ext uri="{FF2B5EF4-FFF2-40B4-BE49-F238E27FC236}">
                <a16:creationId xmlns:a16="http://schemas.microsoft.com/office/drawing/2014/main" id="{CED8BC42-3EAD-4329-879C-F9085A9A7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6169" y="6334234"/>
            <a:ext cx="2160000" cy="409355"/>
          </a:xfrm>
          <a:prstGeom prst="rect">
            <a:avLst/>
          </a:prstGeom>
        </p:spPr>
      </p:pic>
    </p:spTree>
    <p:extLst>
      <p:ext uri="{BB962C8B-B14F-4D97-AF65-F5344CB8AC3E}">
        <p14:creationId xmlns:p14="http://schemas.microsoft.com/office/powerpoint/2010/main" val="213972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72CC-FEDA-5E46-80CC-82329C576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A9C9B6-C81D-4F4A-8E78-FC16DA03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49772-8E44-F64D-BB19-8A23CED15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12174D-2467-5E44-8F20-9249C747A454}"/>
              </a:ext>
            </a:extLst>
          </p:cNvPr>
          <p:cNvSpPr>
            <a:spLocks noGrp="1"/>
          </p:cNvSpPr>
          <p:nvPr>
            <p:ph type="dt" sz="half" idx="10"/>
          </p:nvPr>
        </p:nvSpPr>
        <p:spPr/>
        <p:txBody>
          <a:bodyPr/>
          <a:lstStyle/>
          <a:p>
            <a:fld id="{39AC5877-550A-164F-800C-D8749292161B}" type="datetime1">
              <a:rPr lang="en-GB" smtClean="0"/>
              <a:t>12/08/2021</a:t>
            </a:fld>
            <a:endParaRPr lang="en-US"/>
          </a:p>
        </p:txBody>
      </p:sp>
      <p:sp>
        <p:nvSpPr>
          <p:cNvPr id="6" name="Footer Placeholder 5">
            <a:extLst>
              <a:ext uri="{FF2B5EF4-FFF2-40B4-BE49-F238E27FC236}">
                <a16:creationId xmlns:a16="http://schemas.microsoft.com/office/drawing/2014/main" id="{08AB298C-A915-5C43-A48D-9F51748A2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73C70-990D-C046-9A33-AEF47C9EA09A}"/>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206009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3C50-6490-E24E-A633-8575E281D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C2AC1-82CC-5343-9E74-2F38372A9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05EE5B-22B6-8F45-A76D-290446095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A83757-8882-F84F-8D95-CDEBDD1CFC0A}"/>
              </a:ext>
            </a:extLst>
          </p:cNvPr>
          <p:cNvSpPr>
            <a:spLocks noGrp="1"/>
          </p:cNvSpPr>
          <p:nvPr>
            <p:ph type="dt" sz="half" idx="10"/>
          </p:nvPr>
        </p:nvSpPr>
        <p:spPr/>
        <p:txBody>
          <a:bodyPr/>
          <a:lstStyle/>
          <a:p>
            <a:fld id="{2E073DB9-10E6-4A46-8F5C-B18306B336A3}" type="datetime1">
              <a:rPr lang="en-GB" smtClean="0"/>
              <a:t>12/08/2021</a:t>
            </a:fld>
            <a:endParaRPr lang="en-US"/>
          </a:p>
        </p:txBody>
      </p:sp>
      <p:sp>
        <p:nvSpPr>
          <p:cNvPr id="6" name="Footer Placeholder 5">
            <a:extLst>
              <a:ext uri="{FF2B5EF4-FFF2-40B4-BE49-F238E27FC236}">
                <a16:creationId xmlns:a16="http://schemas.microsoft.com/office/drawing/2014/main" id="{1B056C54-C44E-8B47-BE45-1F0478958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AE696-7A73-1147-8A77-604F3C2C9BB5}"/>
              </a:ext>
            </a:extLst>
          </p:cNvPr>
          <p:cNvSpPr>
            <a:spLocks noGrp="1"/>
          </p:cNvSpPr>
          <p:nvPr>
            <p:ph type="sldNum" sz="quarter" idx="12"/>
          </p:nvPr>
        </p:nvSpPr>
        <p:spPr/>
        <p:txBody>
          <a:bodyPr/>
          <a:lstStyle/>
          <a:p>
            <a:fld id="{0495E40C-2E53-2342-97EE-FE406D698C77}" type="slidenum">
              <a:rPr lang="en-US" smtClean="0"/>
              <a:t>‹#›</a:t>
            </a:fld>
            <a:endParaRPr lang="en-US"/>
          </a:p>
        </p:txBody>
      </p:sp>
    </p:spTree>
    <p:extLst>
      <p:ext uri="{BB962C8B-B14F-4D97-AF65-F5344CB8AC3E}">
        <p14:creationId xmlns:p14="http://schemas.microsoft.com/office/powerpoint/2010/main" val="45665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316BF-019F-5B43-85BA-D7A3DCD7B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ECD53-4246-E54C-A4E2-A6D899021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91E5-BC58-694F-9C1F-41F2F2CFB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27FB9-BC6A-204E-8C9A-545FAFD20A0D}" type="datetime1">
              <a:rPr lang="en-GB" smtClean="0"/>
              <a:t>12/08/2021</a:t>
            </a:fld>
            <a:endParaRPr lang="en-US"/>
          </a:p>
        </p:txBody>
      </p:sp>
      <p:sp>
        <p:nvSpPr>
          <p:cNvPr id="5" name="Footer Placeholder 4">
            <a:extLst>
              <a:ext uri="{FF2B5EF4-FFF2-40B4-BE49-F238E27FC236}">
                <a16:creationId xmlns:a16="http://schemas.microsoft.com/office/drawing/2014/main" id="{018D9484-DBC5-3745-B365-0FEEC02D0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F3D205-087C-8343-88D2-3843EDA01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5E40C-2E53-2342-97EE-FE406D698C77}" type="slidenum">
              <a:rPr lang="en-US" smtClean="0"/>
              <a:t>‹#›</a:t>
            </a:fld>
            <a:endParaRPr lang="en-US"/>
          </a:p>
        </p:txBody>
      </p:sp>
    </p:spTree>
    <p:extLst>
      <p:ext uri="{BB962C8B-B14F-4D97-AF65-F5344CB8AC3E}">
        <p14:creationId xmlns:p14="http://schemas.microsoft.com/office/powerpoint/2010/main" val="277517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37961A-CFD0-D749-9A00-04E67C2F79B2}"/>
              </a:ext>
            </a:extLst>
          </p:cNvPr>
          <p:cNvSpPr>
            <a:spLocks noGrp="1"/>
          </p:cNvSpPr>
          <p:nvPr>
            <p:ph type="ctrTitle"/>
          </p:nvPr>
        </p:nvSpPr>
        <p:spPr>
          <a:xfrm>
            <a:off x="1247319" y="1313849"/>
            <a:ext cx="9706026" cy="4645780"/>
          </a:xfrm>
        </p:spPr>
        <p:txBody>
          <a:bodyPr anchor="ctr">
            <a:normAutofit/>
          </a:bodyPr>
          <a:lstStyle/>
          <a:p>
            <a:r>
              <a:rPr lang="en-US" sz="4000" b="1" dirty="0">
                <a:latin typeface="Helvetica "/>
              </a:rPr>
              <a:t>WRC-23 Agenda Item 1.2 – </a:t>
            </a:r>
            <a:br>
              <a:rPr lang="en-US" sz="4000" b="1" dirty="0">
                <a:latin typeface="Helvetica "/>
              </a:rPr>
            </a:br>
            <a:r>
              <a:rPr lang="en-US" sz="4000" b="1" dirty="0">
                <a:latin typeface="Helvetica "/>
              </a:rPr>
              <a:t>6 GHz band</a:t>
            </a:r>
            <a:br>
              <a:rPr lang="en-US" sz="5400" b="1" dirty="0">
                <a:latin typeface="Helvetica "/>
              </a:rPr>
            </a:br>
            <a:br>
              <a:rPr lang="en-US" sz="5400" b="1" dirty="0">
                <a:latin typeface="Helvetica "/>
              </a:rPr>
            </a:br>
            <a:r>
              <a:rPr lang="en-US" sz="3200" b="1" dirty="0">
                <a:latin typeface="Helvetica "/>
              </a:rPr>
              <a:t>3rd EACO WRC-23 Preparatory Meeting</a:t>
            </a:r>
            <a:br>
              <a:rPr lang="en-US" sz="3200" b="1" dirty="0">
                <a:latin typeface="Helvetica "/>
              </a:rPr>
            </a:br>
            <a:r>
              <a:rPr lang="en-US" sz="3200" b="1" dirty="0">
                <a:latin typeface="+mn-lt"/>
              </a:rPr>
              <a:t> </a:t>
            </a:r>
            <a:br>
              <a:rPr lang="en-US" sz="3200" b="1" dirty="0">
                <a:latin typeface="+mn-lt"/>
              </a:rPr>
            </a:br>
            <a:r>
              <a:rPr lang="en-US" sz="3200" b="1" dirty="0">
                <a:solidFill>
                  <a:schemeClr val="tx1">
                    <a:lumMod val="65000"/>
                    <a:lumOff val="35000"/>
                  </a:schemeClr>
                </a:solidFill>
                <a:latin typeface="+mn-lt"/>
              </a:rPr>
              <a:t>17 – 19 August 2021</a:t>
            </a:r>
            <a:endParaRPr lang="en-US" sz="2800" dirty="0">
              <a:solidFill>
                <a:schemeClr val="tx1">
                  <a:lumMod val="65000"/>
                  <a:lumOff val="35000"/>
                </a:schemeClr>
              </a:solidFill>
              <a:latin typeface="Helvetica" pitchFamily="2" charset="0"/>
            </a:endParaRPr>
          </a:p>
        </p:txBody>
      </p:sp>
      <p:pic>
        <p:nvPicPr>
          <p:cNvPr id="4" name="Picture 3" descr="A picture containing drawing&#10;&#10;Description automatically generated">
            <a:extLst>
              <a:ext uri="{FF2B5EF4-FFF2-40B4-BE49-F238E27FC236}">
                <a16:creationId xmlns:a16="http://schemas.microsoft.com/office/drawing/2014/main" id="{BC7B555C-FF6D-4834-8E05-35F520691E14}"/>
              </a:ext>
            </a:extLst>
          </p:cNvPr>
          <p:cNvPicPr>
            <a:picLocks noChangeAspect="1"/>
          </p:cNvPicPr>
          <p:nvPr/>
        </p:nvPicPr>
        <p:blipFill>
          <a:blip r:embed="rId3"/>
          <a:stretch>
            <a:fillRect/>
          </a:stretch>
        </p:blipFill>
        <p:spPr>
          <a:xfrm>
            <a:off x="3970702" y="508292"/>
            <a:ext cx="4250595" cy="805557"/>
          </a:xfrm>
          <a:prstGeom prst="rect">
            <a:avLst/>
          </a:prstGeom>
        </p:spPr>
      </p:pic>
      <p:sp>
        <p:nvSpPr>
          <p:cNvPr id="5" name="Rectangle 2">
            <a:extLst>
              <a:ext uri="{FF2B5EF4-FFF2-40B4-BE49-F238E27FC236}">
                <a16:creationId xmlns:a16="http://schemas.microsoft.com/office/drawing/2014/main" id="{4EEA5CD2-D17D-4DCF-92C1-FEBD6D239DF0}"/>
              </a:ext>
            </a:extLst>
          </p:cNvPr>
          <p:cNvSpPr>
            <a:spLocks noChangeArrowheads="1"/>
          </p:cNvSpPr>
          <p:nvPr/>
        </p:nvSpPr>
        <p:spPr bwMode="auto">
          <a:xfrm>
            <a:off x="740664" y="6334559"/>
            <a:ext cx="110002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GB" altLang="ja-JP" sz="1200" b="0" i="0" u="none" strike="noStrike" cap="none" normalizeH="0" baseline="0" dirty="0">
                <a:ln>
                  <a:noFill/>
                </a:ln>
                <a:solidFill>
                  <a:srgbClr val="808080"/>
                </a:solidFill>
                <a:effectLst/>
                <a:latin typeface="Helvetica" panose="020B0604020202020204" pitchFamily="34" charset="0"/>
                <a:ea typeface="Meiryo" panose="020B0604030504040204" pitchFamily="34" charset="-128"/>
                <a:cs typeface="Arial" panose="020B0604020202020204" pitchFamily="34" charset="0"/>
              </a:rPr>
              <a:t>CONFIDENTIAL: This document is intended for the use of recipients only and may not be distributed externally or reproduced for external distribution in any form without express written permission of Policy Impact Partners</a:t>
            </a:r>
            <a:r>
              <a:rPr kumimoji="0" lang="en-GB" altLang="ja-JP" sz="600" b="0" i="0" u="none" strike="noStrike" cap="none" normalizeH="0" baseline="0" dirty="0">
                <a:ln>
                  <a:noFill/>
                </a:ln>
                <a:solidFill>
                  <a:srgbClr val="808080"/>
                </a:solidFill>
                <a:effectLst/>
                <a:latin typeface="Helvetica" panose="020B0604020202020204" pitchFamily="34" charset="0"/>
                <a:ea typeface="Meiryo" panose="020B0604030504040204" pitchFamily="34" charset="-128"/>
                <a:cs typeface="Arial" panose="020B0604020202020204" pitchFamily="34" charset="0"/>
              </a:rPr>
              <a:t>.</a:t>
            </a:r>
            <a:endParaRPr kumimoji="0" lang="en-GB" altLang="ja-JP" sz="800" b="0" i="0" u="none" strike="noStrike" cap="none" normalizeH="0" baseline="0" dirty="0">
              <a:ln>
                <a:noFill/>
              </a:ln>
              <a:solidFill>
                <a:schemeClr val="tx1"/>
              </a:solidFill>
              <a:effectLst/>
            </a:endParaRPr>
          </a:p>
        </p:txBody>
      </p:sp>
      <p:pic>
        <p:nvPicPr>
          <p:cNvPr id="2049" name="Picture 22">
            <a:extLst>
              <a:ext uri="{FF2B5EF4-FFF2-40B4-BE49-F238E27FC236}">
                <a16:creationId xmlns:a16="http://schemas.microsoft.com/office/drawing/2014/main" id="{153266C9-A29C-4625-8CCB-B9A5B7FE0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16165513"/>
            <a:ext cx="3240088" cy="611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881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591" y="697521"/>
            <a:ext cx="7107843" cy="830997"/>
          </a:xfrm>
          <a:prstGeom prst="rect">
            <a:avLst/>
          </a:prstGeom>
          <a:noFill/>
        </p:spPr>
        <p:txBody>
          <a:bodyPr wrap="none" rtlCol="0">
            <a:spAutoFit/>
          </a:bodyPr>
          <a:lstStyle/>
          <a:p>
            <a:r>
              <a:rPr lang="en-US" sz="3000" b="1" dirty="0">
                <a:latin typeface="Helvetica "/>
              </a:rPr>
              <a:t>Wi-Fi 6 and 4G/5G are complementary</a:t>
            </a:r>
          </a:p>
          <a:p>
            <a:endParaRPr lang="en-US" dirty="0"/>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sp>
        <p:nvSpPr>
          <p:cNvPr id="5" name="Rectangle 4"/>
          <p:cNvSpPr/>
          <p:nvPr/>
        </p:nvSpPr>
        <p:spPr>
          <a:xfrm>
            <a:off x="447309" y="1771360"/>
            <a:ext cx="6411625" cy="3847207"/>
          </a:xfrm>
          <a:prstGeom prst="rect">
            <a:avLst/>
          </a:prstGeom>
        </p:spPr>
        <p:txBody>
          <a:bodyPr wrap="square">
            <a:spAutoFit/>
          </a:bodyPr>
          <a:lstStyle/>
          <a:p>
            <a:pPr marL="342900" lvl="0" indent="-342900">
              <a:lnSpc>
                <a:spcPct val="110000"/>
              </a:lnSpc>
              <a:buFont typeface="Arial"/>
              <a:buChar char="•"/>
            </a:pPr>
            <a:r>
              <a:rPr lang="en-CA" sz="2000" dirty="0">
                <a:latin typeface="Helvetica "/>
              </a:rPr>
              <a:t>Without the ability to offload traffic to Wi-Fi, 4G/5G would be less affordable: mobile operators would need to invest more in their networks, deploying many more small cells in dense urban areas. </a:t>
            </a:r>
          </a:p>
          <a:p>
            <a:pPr lvl="0">
              <a:lnSpc>
                <a:spcPct val="110000"/>
              </a:lnSpc>
            </a:pPr>
            <a:endParaRPr lang="en-CA" sz="2000" dirty="0">
              <a:latin typeface="Helvetica "/>
            </a:endParaRPr>
          </a:p>
          <a:p>
            <a:pPr marL="342900" indent="-342900">
              <a:lnSpc>
                <a:spcPct val="110000"/>
              </a:lnSpc>
              <a:buFont typeface="Arial"/>
              <a:buChar char="•"/>
            </a:pPr>
            <a:r>
              <a:rPr lang="en-CA" sz="2000" dirty="0">
                <a:latin typeface="Helvetica "/>
              </a:rPr>
              <a:t>Wi-Fi 6 can support 4G/5G use cases, such as HD video streaming, Wi-Fi calling, smart home devices, hotspot access, automation of city-wide services, AR/VR applications, health monitoring devices, wearables and seamless roaming.</a:t>
            </a:r>
            <a:endParaRPr lang="en-GB" sz="2000" dirty="0">
              <a:latin typeface="Helvetica "/>
            </a:endParaRPr>
          </a:p>
          <a:p>
            <a:pPr lvl="0"/>
            <a:endParaRPr lang="en-GB" sz="2400" dirty="0"/>
          </a:p>
        </p:txBody>
      </p:sp>
      <p:pic>
        <p:nvPicPr>
          <p:cNvPr id="6" name="Picture 5" descr="A computer screen capture&#10;&#10;Description automatically generated with low confidence">
            <a:extLst>
              <a:ext uri="{FF2B5EF4-FFF2-40B4-BE49-F238E27FC236}">
                <a16:creationId xmlns:a16="http://schemas.microsoft.com/office/drawing/2014/main" id="{7859DEC5-8ED5-3E47-945A-B5798F83522A}"/>
              </a:ext>
            </a:extLst>
          </p:cNvPr>
          <p:cNvPicPr>
            <a:picLocks noChangeAspect="1"/>
          </p:cNvPicPr>
          <p:nvPr/>
        </p:nvPicPr>
        <p:blipFill>
          <a:blip r:embed="rId3"/>
          <a:stretch>
            <a:fillRect/>
          </a:stretch>
        </p:blipFill>
        <p:spPr>
          <a:xfrm>
            <a:off x="6814842" y="2115885"/>
            <a:ext cx="5377158" cy="3429000"/>
          </a:xfrm>
          <a:prstGeom prst="rect">
            <a:avLst/>
          </a:prstGeom>
        </p:spPr>
      </p:pic>
      <p:sp>
        <p:nvSpPr>
          <p:cNvPr id="8" name="TextBox 7"/>
          <p:cNvSpPr txBox="1"/>
          <p:nvPr/>
        </p:nvSpPr>
        <p:spPr>
          <a:xfrm>
            <a:off x="0" y="0"/>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
        <p:nvSpPr>
          <p:cNvPr id="9" name="Slide Number Placeholder 1">
            <a:extLst>
              <a:ext uri="{FF2B5EF4-FFF2-40B4-BE49-F238E27FC236}">
                <a16:creationId xmlns:a16="http://schemas.microsoft.com/office/drawing/2014/main" id="{412064A3-5C23-49E4-BC69-F45769DEFCBB}"/>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10</a:t>
            </a:fld>
            <a:endParaRPr lang="en-US" sz="1600" dirty="0"/>
          </a:p>
        </p:txBody>
      </p:sp>
    </p:spTree>
    <p:extLst>
      <p:ext uri="{BB962C8B-B14F-4D97-AF65-F5344CB8AC3E}">
        <p14:creationId xmlns:p14="http://schemas.microsoft.com/office/powerpoint/2010/main" val="267351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pproved2.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8321239" y="3122660"/>
            <a:ext cx="2518913" cy="3101496"/>
          </a:xfrm>
          <a:prstGeom prst="rect">
            <a:avLst/>
          </a:prstGeom>
        </p:spPr>
      </p:pic>
      <p:sp>
        <p:nvSpPr>
          <p:cNvPr id="2" name="Slide Number Placeholder 1"/>
          <p:cNvSpPr>
            <a:spLocks noGrp="1"/>
          </p:cNvSpPr>
          <p:nvPr>
            <p:ph type="sldNum" sz="quarter" idx="12"/>
          </p:nvPr>
        </p:nvSpPr>
        <p:spPr/>
        <p:txBody>
          <a:bodyPr/>
          <a:lstStyle/>
          <a:p>
            <a:fld id="{0495E40C-2E53-2342-97EE-FE406D698C77}" type="slidenum">
              <a:rPr lang="en-US" sz="1600" smtClean="0"/>
              <a:t>11</a:t>
            </a:fld>
            <a:endParaRPr lang="en-US" sz="1600" dirty="0"/>
          </a:p>
        </p:txBody>
      </p:sp>
      <p:sp>
        <p:nvSpPr>
          <p:cNvPr id="3" name="TextBox 2"/>
          <p:cNvSpPr txBox="1"/>
          <p:nvPr/>
        </p:nvSpPr>
        <p:spPr>
          <a:xfrm>
            <a:off x="890131" y="1487201"/>
            <a:ext cx="6058583" cy="4062651"/>
          </a:xfrm>
          <a:prstGeom prst="rect">
            <a:avLst/>
          </a:prstGeom>
          <a:noFill/>
        </p:spPr>
        <p:txBody>
          <a:bodyPr wrap="square" rtlCol="0">
            <a:spAutoFit/>
          </a:bodyPr>
          <a:lstStyle/>
          <a:p>
            <a:pPr marL="285750" indent="-285750">
              <a:buFont typeface="Arial"/>
              <a:buChar char="•"/>
            </a:pPr>
            <a:r>
              <a:rPr lang="en-US" sz="2000" dirty="0">
                <a:latin typeface="Helvetica"/>
                <a:cs typeface="Helvetica"/>
              </a:rPr>
              <a:t>The African Telecommunications Union (ATU) has approved the recommendation by its Emerging Technologies Task Group to enable </a:t>
            </a:r>
            <a:r>
              <a:rPr lang="en-US" sz="2000" dirty="0" err="1">
                <a:latin typeface="Helvetica"/>
                <a:cs typeface="Helvetica"/>
              </a:rPr>
              <a:t>licence</a:t>
            </a:r>
            <a:r>
              <a:rPr lang="en-US" sz="2000" dirty="0">
                <a:latin typeface="Helvetica"/>
                <a:cs typeface="Helvetica"/>
              </a:rPr>
              <a:t>-exempt </a:t>
            </a:r>
            <a:r>
              <a:rPr lang="en-GB" sz="2000" dirty="0">
                <a:latin typeface="Helvetica"/>
                <a:cs typeface="Helvetica"/>
              </a:rPr>
              <a:t>5G NR-U and</a:t>
            </a:r>
            <a:r>
              <a:rPr lang="en-US" sz="2000" dirty="0">
                <a:latin typeface="Helvetica"/>
                <a:cs typeface="Helvetica"/>
              </a:rPr>
              <a:t> WAS/RLANs to operate in the lower 6 GHz (5925-6425 MHz) band. WAS/RLANs can operate at low power indoors and very low power indoors and outdoors</a:t>
            </a:r>
          </a:p>
          <a:p>
            <a:endParaRPr lang="en-US" sz="2000" dirty="0">
              <a:latin typeface="Helvetica"/>
              <a:cs typeface="Helvetica"/>
            </a:endParaRPr>
          </a:p>
          <a:p>
            <a:pPr marL="285750" indent="-285750">
              <a:buFont typeface="Arial"/>
              <a:buChar char="•"/>
            </a:pPr>
            <a:r>
              <a:rPr lang="en-US" sz="2000" dirty="0">
                <a:latin typeface="Helvetica"/>
                <a:cs typeface="Helvetica"/>
              </a:rPr>
              <a:t>Adoption of the Recommendation by each African country will be a crucial step in addressing the </a:t>
            </a:r>
            <a:r>
              <a:rPr lang="en-US" sz="2000" dirty="0" err="1">
                <a:latin typeface="Helvetica"/>
                <a:cs typeface="Helvetica"/>
              </a:rPr>
              <a:t>licence</a:t>
            </a:r>
            <a:r>
              <a:rPr lang="en-US" sz="2000" dirty="0">
                <a:latin typeface="Helvetica"/>
                <a:cs typeface="Helvetica"/>
              </a:rPr>
              <a:t>-exempt spectrum shortfall and bringing major socio-economic benefits to each country. </a:t>
            </a:r>
          </a:p>
          <a:p>
            <a:pPr marL="285750" lvl="0" indent="-285750">
              <a:buFont typeface="Arial"/>
              <a:buChar char="•"/>
            </a:pPr>
            <a:endParaRPr lang="en-US" dirty="0">
              <a:latin typeface="Helvetica"/>
              <a:cs typeface="Helvetica"/>
            </a:endParaRPr>
          </a:p>
        </p:txBody>
      </p:sp>
      <p:pic>
        <p:nvPicPr>
          <p:cNvPr id="5" name="Picture 4" descr="africa-telecommunications-union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616" y="216928"/>
            <a:ext cx="3024470" cy="2916255"/>
          </a:xfrm>
          <a:prstGeom prst="rect">
            <a:avLst/>
          </a:prstGeom>
        </p:spPr>
      </p:pic>
      <p:sp>
        <p:nvSpPr>
          <p:cNvPr id="6" name="TextBox 5"/>
          <p:cNvSpPr txBox="1"/>
          <p:nvPr/>
        </p:nvSpPr>
        <p:spPr>
          <a:xfrm>
            <a:off x="833793" y="643124"/>
            <a:ext cx="7487446" cy="523220"/>
          </a:xfrm>
          <a:prstGeom prst="rect">
            <a:avLst/>
          </a:prstGeom>
          <a:noFill/>
        </p:spPr>
        <p:txBody>
          <a:bodyPr wrap="none" rtlCol="0">
            <a:spAutoFit/>
          </a:bodyPr>
          <a:lstStyle/>
          <a:p>
            <a:r>
              <a:rPr lang="en-US" sz="2800" b="1" dirty="0">
                <a:latin typeface="Helvetica"/>
                <a:cs typeface="Helvetica"/>
              </a:rPr>
              <a:t>The ATU moves to harness the 6 GHz band</a:t>
            </a:r>
          </a:p>
        </p:txBody>
      </p:sp>
      <p:sp>
        <p:nvSpPr>
          <p:cNvPr id="8" name="TextBox 7"/>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Tree>
    <p:extLst>
      <p:ext uri="{BB962C8B-B14F-4D97-AF65-F5344CB8AC3E}">
        <p14:creationId xmlns:p14="http://schemas.microsoft.com/office/powerpoint/2010/main" val="138034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224" y="523853"/>
            <a:ext cx="11483627" cy="553998"/>
          </a:xfrm>
          <a:prstGeom prst="rect">
            <a:avLst/>
          </a:prstGeom>
          <a:noFill/>
        </p:spPr>
        <p:txBody>
          <a:bodyPr wrap="square" rtlCol="0">
            <a:spAutoFit/>
          </a:bodyPr>
          <a:lstStyle/>
          <a:p>
            <a:r>
              <a:rPr lang="en-US" sz="3000" b="1" dirty="0">
                <a:latin typeface="Helvetica "/>
              </a:rPr>
              <a:t>Summary and recommendations</a:t>
            </a:r>
          </a:p>
        </p:txBody>
      </p:sp>
      <p:sp>
        <p:nvSpPr>
          <p:cNvPr id="3" name="TextBox 2"/>
          <p:cNvSpPr txBox="1"/>
          <p:nvPr/>
        </p:nvSpPr>
        <p:spPr>
          <a:xfrm>
            <a:off x="833224" y="1511287"/>
            <a:ext cx="10357290" cy="5119350"/>
          </a:xfrm>
          <a:prstGeom prst="rect">
            <a:avLst/>
          </a:prstGeom>
          <a:noFill/>
        </p:spPr>
        <p:txBody>
          <a:bodyPr wrap="square" rtlCol="0">
            <a:spAutoFit/>
          </a:bodyPr>
          <a:lstStyle/>
          <a:p>
            <a:pPr marL="342900" lvl="0" indent="-342900">
              <a:buFont typeface="Arial"/>
              <a:buChar char="•"/>
            </a:pPr>
            <a:r>
              <a:rPr lang="en-GB" sz="2000" dirty="0">
                <a:latin typeface="Helvetica"/>
                <a:cs typeface="Helvetica"/>
              </a:rPr>
              <a:t>The upper part of the 6 GHz band (6425-7125 MHz) is being considered for IMT identification under WRC-23 Agenda Item 1.2</a:t>
            </a:r>
          </a:p>
          <a:p>
            <a:pPr marL="342900" lvl="0" indent="-342900">
              <a:buFont typeface="Arial"/>
              <a:buChar char="•"/>
            </a:pPr>
            <a:endParaRPr lang="en-GB" sz="2000" dirty="0">
              <a:latin typeface="Helvetica"/>
              <a:cs typeface="Helvetica"/>
            </a:endParaRPr>
          </a:p>
          <a:p>
            <a:pPr marL="342900" indent="-342900">
              <a:spcBef>
                <a:spcPts val="400"/>
              </a:spcBef>
              <a:buFont typeface="Arial"/>
              <a:buChar char="•"/>
            </a:pPr>
            <a:r>
              <a:rPr lang="en-US" sz="2000" dirty="0">
                <a:latin typeface="Helvetica "/>
              </a:rPr>
              <a:t>Existing services, including the Radio Astronomy service and Appendix 30B allocations of African countries, need to be protected.</a:t>
            </a:r>
          </a:p>
          <a:p>
            <a:pPr marL="342900" indent="-342900">
              <a:spcBef>
                <a:spcPts val="400"/>
              </a:spcBef>
              <a:buFont typeface="Arial"/>
              <a:buChar char="•"/>
            </a:pPr>
            <a:endParaRPr lang="en-US" sz="2000" dirty="0">
              <a:latin typeface="Helvetica "/>
            </a:endParaRPr>
          </a:p>
          <a:p>
            <a:pPr marL="342900" indent="-342900">
              <a:spcBef>
                <a:spcPts val="400"/>
              </a:spcBef>
              <a:buFont typeface="Arial"/>
              <a:buChar char="•"/>
            </a:pPr>
            <a:r>
              <a:rPr lang="en-US" sz="2000" dirty="0">
                <a:latin typeface="Helvetica "/>
              </a:rPr>
              <a:t>A viable ecosystem supporting Wi-Fi across the 6 GHz band already exists, paving the way for Africa to use Wi-Fi 6E to improve connectivity </a:t>
            </a:r>
          </a:p>
          <a:p>
            <a:pPr marL="342900" indent="-342900">
              <a:spcBef>
                <a:spcPts val="400"/>
              </a:spcBef>
              <a:buFont typeface="Arial"/>
              <a:buChar char="•"/>
            </a:pPr>
            <a:endParaRPr lang="en-US" sz="2000" dirty="0">
              <a:latin typeface="Helvetica "/>
            </a:endParaRPr>
          </a:p>
          <a:p>
            <a:pPr marL="342900" indent="-342900">
              <a:spcBef>
                <a:spcPts val="400"/>
              </a:spcBef>
              <a:buFont typeface="Arial"/>
              <a:buChar char="•"/>
            </a:pPr>
            <a:r>
              <a:rPr lang="en-GB" sz="2000" b="0" i="0" dirty="0">
                <a:solidFill>
                  <a:srgbClr val="000000"/>
                </a:solidFill>
                <a:effectLst/>
                <a:latin typeface="arial" panose="020B0604020202020204" pitchFamily="34" charset="0"/>
              </a:rPr>
              <a:t>In addition to work ongoing in WP5D, African administrations should also conduct studies to see if licence-exempt technologies can coexist with existing incumbent services in the upper 6 GHz band</a:t>
            </a:r>
            <a:endParaRPr lang="en-US" sz="2000" dirty="0">
              <a:latin typeface="Helvetica "/>
            </a:endParaRPr>
          </a:p>
          <a:p>
            <a:pPr>
              <a:spcBef>
                <a:spcPts val="400"/>
              </a:spcBef>
            </a:pPr>
            <a:endParaRPr lang="en-US" sz="2000" dirty="0">
              <a:latin typeface="Helvetica "/>
            </a:endParaRPr>
          </a:p>
          <a:p>
            <a:pPr marL="342900" indent="-342900">
              <a:spcBef>
                <a:spcPts val="400"/>
              </a:spcBef>
              <a:buFont typeface="Arial"/>
              <a:buChar char="•"/>
            </a:pPr>
            <a:endParaRPr lang="en-US" sz="2000" dirty="0">
              <a:latin typeface="Helvetica "/>
            </a:endParaRPr>
          </a:p>
          <a:p>
            <a:pPr marL="342900" indent="-342900">
              <a:spcBef>
                <a:spcPts val="400"/>
              </a:spcBef>
              <a:buFont typeface="Arial"/>
              <a:buChar char="•"/>
            </a:pPr>
            <a:endParaRPr lang="en-GB" sz="2000" dirty="0">
              <a:latin typeface="Helvetica "/>
            </a:endParaRPr>
          </a:p>
        </p:txBody>
      </p:sp>
      <p:sp>
        <p:nvSpPr>
          <p:cNvPr id="4" name="Slide Number Placeholder 1">
            <a:extLst>
              <a:ext uri="{FF2B5EF4-FFF2-40B4-BE49-F238E27FC236}">
                <a16:creationId xmlns:a16="http://schemas.microsoft.com/office/drawing/2014/main" id="{74EB4A3A-2C9B-474E-A8D7-2BB44BFC7104}"/>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12</a:t>
            </a:fld>
            <a:endParaRPr lang="en-US" sz="1600" dirty="0"/>
          </a:p>
        </p:txBody>
      </p:sp>
      <p:sp>
        <p:nvSpPr>
          <p:cNvPr id="5" name="TextBox 4"/>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Conclusions</a:t>
            </a:r>
          </a:p>
        </p:txBody>
      </p:sp>
    </p:spTree>
    <p:extLst>
      <p:ext uri="{BB962C8B-B14F-4D97-AF65-F5344CB8AC3E}">
        <p14:creationId xmlns:p14="http://schemas.microsoft.com/office/powerpoint/2010/main" val="38518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299" y="667583"/>
            <a:ext cx="8459367" cy="830997"/>
          </a:xfrm>
          <a:prstGeom prst="rect">
            <a:avLst/>
          </a:prstGeom>
          <a:noFill/>
        </p:spPr>
        <p:txBody>
          <a:bodyPr wrap="none" rtlCol="0">
            <a:spAutoFit/>
          </a:bodyPr>
          <a:lstStyle/>
          <a:p>
            <a:r>
              <a:rPr lang="en-US" sz="3000" b="1" dirty="0">
                <a:latin typeface="Helvetica "/>
              </a:rPr>
              <a:t>The 6 GHz band and WRC-23 Agenda Item 1.2</a:t>
            </a:r>
          </a:p>
          <a:p>
            <a:endParaRPr lang="en-US" dirty="0"/>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sp>
        <p:nvSpPr>
          <p:cNvPr id="5" name="Rectangle 4"/>
          <p:cNvSpPr/>
          <p:nvPr/>
        </p:nvSpPr>
        <p:spPr>
          <a:xfrm>
            <a:off x="823686" y="1685696"/>
            <a:ext cx="6570440" cy="2795637"/>
          </a:xfrm>
          <a:prstGeom prst="rect">
            <a:avLst/>
          </a:prstGeom>
        </p:spPr>
        <p:txBody>
          <a:bodyPr wrap="square">
            <a:spAutoFit/>
          </a:bodyPr>
          <a:lstStyle/>
          <a:p>
            <a:pPr>
              <a:lnSpc>
                <a:spcPct val="110000"/>
              </a:lnSpc>
            </a:pPr>
            <a:r>
              <a:rPr lang="en-US" sz="2000" dirty="0">
                <a:solidFill>
                  <a:srgbClr val="000000"/>
                </a:solidFill>
                <a:latin typeface="Helvetica" panose="020B0604020202020204" pitchFamily="34" charset="0"/>
                <a:cs typeface="Helvetica" panose="020B0604020202020204" pitchFamily="34" charset="0"/>
              </a:rPr>
              <a:t>WRC-23 agenda item 1.2 </a:t>
            </a:r>
            <a:r>
              <a:rPr lang="en-ZA" sz="2000" dirty="0">
                <a:solidFill>
                  <a:srgbClr val="000000"/>
                </a:solidFill>
                <a:latin typeface="Helvetica" panose="020B0604020202020204" pitchFamily="34" charset="0"/>
                <a:cs typeface="Helvetica" panose="020B0604020202020204" pitchFamily="34" charset="0"/>
              </a:rPr>
              <a:t>considers</a:t>
            </a:r>
            <a:r>
              <a:rPr lang="en-ZA" sz="20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amongst others, possible IMT identification for 6425 - 7025 MHz (for Region 1) and 7025 - 7125 MHz globally (upper 6 GHz band), should studies support coexistence with incumbent primary services</a:t>
            </a:r>
          </a:p>
          <a:p>
            <a:pPr marL="342900" indent="-342900">
              <a:lnSpc>
                <a:spcPct val="110000"/>
              </a:lnSpc>
              <a:buFont typeface="Arial" panose="020B0604020202020204" pitchFamily="34" charset="0"/>
              <a:buChar char="•"/>
            </a:pPr>
            <a:endParaRPr lang="en-ZA" sz="2000" i="1" dirty="0">
              <a:solidFill>
                <a:srgbClr val="000000"/>
              </a:solidFill>
              <a:latin typeface="Helvetica" panose="020B0604020202020204" pitchFamily="34" charset="0"/>
              <a:ea typeface="Calibri" panose="020F0502020204030204" pitchFamily="34" charset="0"/>
              <a:cs typeface="Helvetica" panose="020B0604020202020204" pitchFamily="34" charset="0"/>
            </a:endParaRPr>
          </a:p>
          <a:p>
            <a:pPr>
              <a:lnSpc>
                <a:spcPct val="110000"/>
              </a:lnSpc>
            </a:pPr>
            <a:r>
              <a:rPr lang="en-ZA" sz="2000" b="1" dirty="0">
                <a:solidFill>
                  <a:srgbClr val="000000"/>
                </a:solidFill>
                <a:latin typeface="Helvetica" panose="020B0604020202020204" pitchFamily="34" charset="0"/>
                <a:ea typeface="Calibri" panose="020F0502020204030204" pitchFamily="34" charset="0"/>
                <a:cs typeface="Helvetica" panose="020B0604020202020204" pitchFamily="34" charset="0"/>
              </a:rPr>
              <a:t>Agenda</a:t>
            </a:r>
            <a:endParaRPr lang="en-US" sz="2000" b="1"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ZA" sz="2000" dirty="0">
              <a:solidFill>
                <a:srgbClr val="000000"/>
              </a:solidFill>
              <a:latin typeface="Helvetica" panose="020B0604020202020204" pitchFamily="34" charset="0"/>
              <a:cs typeface="Helvetica" panose="020B0604020202020204" pitchFamily="34" charset="0"/>
            </a:endParaRPr>
          </a:p>
        </p:txBody>
      </p:sp>
      <p:sp>
        <p:nvSpPr>
          <p:cNvPr id="6" name="Slide Number Placeholder 1">
            <a:extLst>
              <a:ext uri="{FF2B5EF4-FFF2-40B4-BE49-F238E27FC236}">
                <a16:creationId xmlns:a16="http://schemas.microsoft.com/office/drawing/2014/main" id="{88EE38D7-EDB6-4334-8358-6D2AF920FEA9}"/>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2</a:t>
            </a:fld>
            <a:endParaRPr lang="en-US" sz="1600" dirty="0"/>
          </a:p>
        </p:txBody>
      </p:sp>
      <p:sp>
        <p:nvSpPr>
          <p:cNvPr id="7" name="TextBox 6"/>
          <p:cNvSpPr txBox="1"/>
          <p:nvPr/>
        </p:nvSpPr>
        <p:spPr>
          <a:xfrm>
            <a:off x="0" y="-1"/>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Agenda Item 1.2</a:t>
            </a:r>
          </a:p>
        </p:txBody>
      </p:sp>
      <p:pic>
        <p:nvPicPr>
          <p:cNvPr id="8" name="Picture 7" descr="slide1_NEW_revised7.png"/>
          <p:cNvPicPr>
            <a:picLocks noChangeAspect="1"/>
          </p:cNvPicPr>
          <p:nvPr/>
        </p:nvPicPr>
        <p:blipFill rotWithShape="1">
          <a:blip r:embed="rId3">
            <a:extLst>
              <a:ext uri="{28A0092B-C50C-407E-A947-70E740481C1C}">
                <a14:useLocalDpi xmlns:a14="http://schemas.microsoft.com/office/drawing/2010/main" val="0"/>
              </a:ext>
            </a:extLst>
          </a:blip>
          <a:srcRect b="52657"/>
          <a:stretch/>
        </p:blipFill>
        <p:spPr>
          <a:xfrm>
            <a:off x="7064399" y="1468782"/>
            <a:ext cx="4990981" cy="3920435"/>
          </a:xfrm>
          <a:prstGeom prst="rect">
            <a:avLst/>
          </a:prstGeom>
        </p:spPr>
      </p:pic>
      <p:sp>
        <p:nvSpPr>
          <p:cNvPr id="9" name="TextBox 8"/>
          <p:cNvSpPr txBox="1"/>
          <p:nvPr/>
        </p:nvSpPr>
        <p:spPr>
          <a:xfrm>
            <a:off x="823686" y="4296667"/>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Incumbents in the upper 6 GHz band</a:t>
            </a:r>
          </a:p>
        </p:txBody>
      </p:sp>
      <p:sp>
        <p:nvSpPr>
          <p:cNvPr id="10" name="TextBox 9"/>
          <p:cNvSpPr txBox="1"/>
          <p:nvPr/>
        </p:nvSpPr>
        <p:spPr>
          <a:xfrm>
            <a:off x="823686" y="4825999"/>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
        <p:nvSpPr>
          <p:cNvPr id="11" name="TextBox 10"/>
          <p:cNvSpPr txBox="1"/>
          <p:nvPr/>
        </p:nvSpPr>
        <p:spPr>
          <a:xfrm>
            <a:off x="823686" y="5389217"/>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Conclusions</a:t>
            </a:r>
          </a:p>
        </p:txBody>
      </p:sp>
    </p:spTree>
    <p:extLst>
      <p:ext uri="{BB962C8B-B14F-4D97-AF65-F5344CB8AC3E}">
        <p14:creationId xmlns:p14="http://schemas.microsoft.com/office/powerpoint/2010/main" val="397015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299" y="380788"/>
            <a:ext cx="8619796" cy="830997"/>
          </a:xfrm>
          <a:prstGeom prst="rect">
            <a:avLst/>
          </a:prstGeom>
          <a:noFill/>
        </p:spPr>
        <p:txBody>
          <a:bodyPr wrap="none" rtlCol="0">
            <a:spAutoFit/>
          </a:bodyPr>
          <a:lstStyle/>
          <a:p>
            <a:r>
              <a:rPr lang="en-US" sz="3000" b="1" dirty="0">
                <a:latin typeface="Helvetica "/>
              </a:rPr>
              <a:t>Allocation and use of the 6 GHz band in Africa</a:t>
            </a:r>
          </a:p>
          <a:p>
            <a:endParaRPr lang="en-US" dirty="0"/>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graphicFrame>
        <p:nvGraphicFramePr>
          <p:cNvPr id="9" name="Table 9">
            <a:extLst>
              <a:ext uri="{FF2B5EF4-FFF2-40B4-BE49-F238E27FC236}">
                <a16:creationId xmlns:a16="http://schemas.microsoft.com/office/drawing/2014/main" id="{D361A073-4366-417E-8CDE-E89394999101}"/>
              </a:ext>
            </a:extLst>
          </p:cNvPr>
          <p:cNvGraphicFramePr>
            <a:graphicFrameLocks noGrp="1"/>
          </p:cNvGraphicFramePr>
          <p:nvPr>
            <p:extLst>
              <p:ext uri="{D42A27DB-BD31-4B8C-83A1-F6EECF244321}">
                <p14:modId xmlns:p14="http://schemas.microsoft.com/office/powerpoint/2010/main" val="2378097093"/>
              </p:ext>
            </p:extLst>
          </p:nvPr>
        </p:nvGraphicFramePr>
        <p:xfrm>
          <a:off x="1042129" y="1035352"/>
          <a:ext cx="8133621" cy="3657600"/>
        </p:xfrm>
        <a:graphic>
          <a:graphicData uri="http://schemas.openxmlformats.org/drawingml/2006/table">
            <a:tbl>
              <a:tblPr firstRow="1" bandRow="1">
                <a:tableStyleId>{5C22544A-7EE6-4342-B048-85BDC9FD1C3A}</a:tableStyleId>
              </a:tblPr>
              <a:tblGrid>
                <a:gridCol w="2711207">
                  <a:extLst>
                    <a:ext uri="{9D8B030D-6E8A-4147-A177-3AD203B41FA5}">
                      <a16:colId xmlns:a16="http://schemas.microsoft.com/office/drawing/2014/main" val="3631037297"/>
                    </a:ext>
                  </a:extLst>
                </a:gridCol>
                <a:gridCol w="2711207">
                  <a:extLst>
                    <a:ext uri="{9D8B030D-6E8A-4147-A177-3AD203B41FA5}">
                      <a16:colId xmlns:a16="http://schemas.microsoft.com/office/drawing/2014/main" val="1893964097"/>
                    </a:ext>
                  </a:extLst>
                </a:gridCol>
                <a:gridCol w="2711207">
                  <a:extLst>
                    <a:ext uri="{9D8B030D-6E8A-4147-A177-3AD203B41FA5}">
                      <a16:colId xmlns:a16="http://schemas.microsoft.com/office/drawing/2014/main" val="3724561254"/>
                    </a:ext>
                  </a:extLst>
                </a:gridCol>
              </a:tblGrid>
              <a:tr h="326476">
                <a:tc gridSpan="3">
                  <a:txBody>
                    <a:bodyPr/>
                    <a:lstStyle/>
                    <a:p>
                      <a:pPr algn="ctr"/>
                      <a:r>
                        <a:rPr lang="en-ZA" sz="1600" dirty="0">
                          <a:solidFill>
                            <a:schemeClr val="tx1"/>
                          </a:solidFill>
                          <a:latin typeface="+mn-lt"/>
                        </a:rPr>
                        <a:t>Allocation to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197970904"/>
                  </a:ext>
                </a:extLst>
              </a:tr>
              <a:tr h="326476">
                <a:tc>
                  <a:txBody>
                    <a:bodyPr/>
                    <a:lstStyle/>
                    <a:p>
                      <a:pPr algn="ctr"/>
                      <a:r>
                        <a:rPr lang="en-ZA" sz="1600" b="1" dirty="0">
                          <a:latin typeface="+mn-lt"/>
                        </a:rPr>
                        <a:t>Region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latin typeface="+mn-lt"/>
                        </a:rPr>
                        <a:t>Region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t>Region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80561"/>
                  </a:ext>
                </a:extLst>
              </a:tr>
              <a:tr h="939177">
                <a:tc gridSpan="3">
                  <a:txBody>
                    <a:bodyPr/>
                    <a:lstStyle/>
                    <a:p>
                      <a:pPr>
                        <a:tabLst>
                          <a:tab pos="1882775" algn="l"/>
                        </a:tabLst>
                      </a:pPr>
                      <a:r>
                        <a:rPr lang="en-ZA" sz="1600" dirty="0">
                          <a:latin typeface="+mn-lt"/>
                          <a:cs typeface="Arial" panose="020B0604020202020204" pitchFamily="34" charset="0"/>
                        </a:rPr>
                        <a:t>5 925-6 700                                       FIXED   5.457</a:t>
                      </a:r>
                    </a:p>
                    <a:p>
                      <a:pPr>
                        <a:tabLst>
                          <a:tab pos="358775" algn="l"/>
                          <a:tab pos="1882775" algn="l"/>
                        </a:tabLst>
                      </a:pPr>
                      <a:r>
                        <a:rPr lang="en-ZA" sz="1600" dirty="0">
                          <a:latin typeface="+mn-lt"/>
                          <a:cs typeface="Arial" panose="020B0604020202020204" pitchFamily="34" charset="0"/>
                        </a:rPr>
                        <a:t>                                                            FIXED-SATELLITE (Earth-to-space)  5.457A  5.457B</a:t>
                      </a:r>
                    </a:p>
                    <a:p>
                      <a:pPr>
                        <a:tabLst>
                          <a:tab pos="358775" algn="l"/>
                          <a:tab pos="1882775" algn="l"/>
                        </a:tabLst>
                      </a:pPr>
                      <a:r>
                        <a:rPr lang="en-ZA" sz="1600" dirty="0">
                          <a:latin typeface="+mn-lt"/>
                          <a:cs typeface="Arial" panose="020B0604020202020204" pitchFamily="34" charset="0"/>
                        </a:rPr>
                        <a:t>                                                            MOBILE  5.457C</a:t>
                      </a:r>
                    </a:p>
                    <a:p>
                      <a:pPr>
                        <a:tabLst>
                          <a:tab pos="358775" algn="l"/>
                          <a:tab pos="1882775" algn="l"/>
                        </a:tabLst>
                      </a:pPr>
                      <a:r>
                        <a:rPr lang="en-ZA" sz="1600" dirty="0">
                          <a:latin typeface="+mn-lt"/>
                          <a:cs typeface="Arial" panose="020B0604020202020204" pitchFamily="34" charset="0"/>
                        </a:rPr>
                        <a:t>                                                            5.149  5.440  5.458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023253"/>
                  </a:ext>
                </a:extLst>
              </a:tr>
              <a:tr h="966011">
                <a:tc gridSpan="3">
                  <a:txBody>
                    <a:bodyPr/>
                    <a:lstStyle/>
                    <a:p>
                      <a:pPr marL="0" algn="l" defTabSz="914400" rtl="0" eaLnBrk="1" latinLnBrk="0" hangingPunct="1">
                        <a:tabLst>
                          <a:tab pos="1882775" algn="l"/>
                        </a:tabLst>
                      </a:pPr>
                      <a:r>
                        <a:rPr lang="en-ZA" sz="1600" kern="1200" dirty="0">
                          <a:solidFill>
                            <a:schemeClr val="dk1"/>
                          </a:solidFill>
                          <a:latin typeface="+mn-lt"/>
                          <a:ea typeface="+mn-ea"/>
                          <a:cs typeface="Arial" panose="020B0604020202020204" pitchFamily="34" charset="0"/>
                        </a:rPr>
                        <a:t>6 700-7 075                                       FIXED   </a:t>
                      </a:r>
                    </a:p>
                    <a:p>
                      <a:pPr marL="0" algn="l" defTabSz="914400" rtl="0" eaLnBrk="1" latinLnBrk="0" hangingPunct="1">
                        <a:tabLst>
                          <a:tab pos="358775" algn="l"/>
                          <a:tab pos="1882775" algn="l"/>
                        </a:tabLst>
                      </a:pPr>
                      <a:r>
                        <a:rPr lang="en-ZA" sz="1600" kern="1200" dirty="0">
                          <a:solidFill>
                            <a:schemeClr val="dk1"/>
                          </a:solidFill>
                          <a:latin typeface="+mn-lt"/>
                          <a:ea typeface="+mn-ea"/>
                          <a:cs typeface="Arial" panose="020B0604020202020204" pitchFamily="34" charset="0"/>
                        </a:rPr>
                        <a:t>                                                            FIXED-SATELLITE (Earth-to-space)  (space-to-Earth)   5.441 </a:t>
                      </a:r>
                    </a:p>
                    <a:p>
                      <a:pPr marL="0" algn="l" defTabSz="914400" rtl="0" eaLnBrk="1" latinLnBrk="0" hangingPunct="1">
                        <a:tabLst>
                          <a:tab pos="358775" algn="l"/>
                          <a:tab pos="1882775" algn="l"/>
                        </a:tabLst>
                      </a:pPr>
                      <a:r>
                        <a:rPr lang="en-ZA" sz="1600" kern="1200" dirty="0">
                          <a:solidFill>
                            <a:schemeClr val="dk1"/>
                          </a:solidFill>
                          <a:latin typeface="+mn-lt"/>
                          <a:ea typeface="+mn-ea"/>
                          <a:cs typeface="Arial" panose="020B0604020202020204" pitchFamily="34" charset="0"/>
                        </a:rPr>
                        <a:t>                                                            MOBILE</a:t>
                      </a:r>
                    </a:p>
                    <a:p>
                      <a:pPr marL="0" algn="l" defTabSz="914400" rtl="0" eaLnBrk="1" latinLnBrk="0" hangingPunct="1">
                        <a:tabLst>
                          <a:tab pos="358775" algn="l"/>
                          <a:tab pos="1882775" algn="l"/>
                        </a:tabLst>
                      </a:pPr>
                      <a:r>
                        <a:rPr lang="en-ZA" sz="1600" kern="1200" dirty="0">
                          <a:solidFill>
                            <a:schemeClr val="dk1"/>
                          </a:solidFill>
                          <a:latin typeface="+mn-lt"/>
                          <a:ea typeface="+mn-ea"/>
                          <a:cs typeface="Arial" panose="020B0604020202020204" pitchFamily="34" charset="0"/>
                        </a:rPr>
                        <a:t>                                                            5.458  5.458A  5.458B</a:t>
                      </a:r>
                      <a:r>
                        <a:rPr lang="en-ZA" dirty="0">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269236"/>
                  </a:ext>
                </a:extLst>
              </a:tr>
              <a:tr h="724508">
                <a:tc gridSpan="3">
                  <a:txBody>
                    <a:bodyPr/>
                    <a:lstStyle/>
                    <a:p>
                      <a:pPr marL="0" algn="l" defTabSz="914400" rtl="0" eaLnBrk="1" latinLnBrk="0" hangingPunct="1">
                        <a:tabLst>
                          <a:tab pos="1882775" algn="l"/>
                        </a:tabLst>
                      </a:pPr>
                      <a:r>
                        <a:rPr lang="en-ZA" sz="1600" kern="1200" dirty="0">
                          <a:solidFill>
                            <a:schemeClr val="dk1"/>
                          </a:solidFill>
                          <a:latin typeface="+mn-lt"/>
                          <a:ea typeface="+mn-ea"/>
                          <a:cs typeface="Arial" panose="020B0604020202020204" pitchFamily="34" charset="0"/>
                        </a:rPr>
                        <a:t>7 075-7 145                                       FIXED   </a:t>
                      </a:r>
                    </a:p>
                    <a:p>
                      <a:pPr marL="0" algn="l" defTabSz="914400" rtl="0" eaLnBrk="1" latinLnBrk="0" hangingPunct="1">
                        <a:tabLst>
                          <a:tab pos="358775" algn="l"/>
                          <a:tab pos="1882775" algn="l"/>
                        </a:tabLst>
                      </a:pPr>
                      <a:r>
                        <a:rPr lang="en-ZA" sz="1600" kern="1200" dirty="0">
                          <a:solidFill>
                            <a:schemeClr val="dk1"/>
                          </a:solidFill>
                          <a:latin typeface="+mn-lt"/>
                          <a:ea typeface="+mn-ea"/>
                          <a:cs typeface="Arial" panose="020B0604020202020204" pitchFamily="34" charset="0"/>
                        </a:rPr>
                        <a:t>                                                            MOBILE</a:t>
                      </a:r>
                    </a:p>
                    <a:p>
                      <a:pPr marL="0" algn="l" defTabSz="914400" rtl="0" eaLnBrk="1" latinLnBrk="0" hangingPunct="1">
                        <a:tabLst>
                          <a:tab pos="358775" algn="l"/>
                          <a:tab pos="1882775" algn="l"/>
                        </a:tabLst>
                      </a:pPr>
                      <a:r>
                        <a:rPr lang="en-ZA" sz="1600" kern="1200" dirty="0">
                          <a:solidFill>
                            <a:schemeClr val="dk1"/>
                          </a:solidFill>
                          <a:latin typeface="+mn-lt"/>
                          <a:ea typeface="+mn-ea"/>
                          <a:cs typeface="Arial" panose="020B0604020202020204" pitchFamily="34" charset="0"/>
                        </a:rPr>
                        <a:t>                                                            5.458  5.459</a:t>
                      </a:r>
                      <a:endParaRPr lang="en-ZA"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0144653"/>
                  </a:ext>
                </a:extLst>
              </a:tr>
            </a:tbl>
          </a:graphicData>
        </a:graphic>
      </p:graphicFrame>
      <p:graphicFrame>
        <p:nvGraphicFramePr>
          <p:cNvPr id="14" name="Table 9">
            <a:extLst>
              <a:ext uri="{FF2B5EF4-FFF2-40B4-BE49-F238E27FC236}">
                <a16:creationId xmlns:a16="http://schemas.microsoft.com/office/drawing/2014/main" id="{23AED6AF-4A63-4E00-82C8-1498BD87849B}"/>
              </a:ext>
            </a:extLst>
          </p:cNvPr>
          <p:cNvGraphicFramePr>
            <a:graphicFrameLocks noGrp="1"/>
          </p:cNvGraphicFramePr>
          <p:nvPr>
            <p:extLst>
              <p:ext uri="{D42A27DB-BD31-4B8C-83A1-F6EECF244321}">
                <p14:modId xmlns:p14="http://schemas.microsoft.com/office/powerpoint/2010/main" val="415481121"/>
              </p:ext>
            </p:extLst>
          </p:nvPr>
        </p:nvGraphicFramePr>
        <p:xfrm>
          <a:off x="1042128" y="4986866"/>
          <a:ext cx="6967222" cy="1676400"/>
        </p:xfrm>
        <a:graphic>
          <a:graphicData uri="http://schemas.openxmlformats.org/drawingml/2006/table">
            <a:tbl>
              <a:tblPr firstRow="1" bandRow="1">
                <a:tableStyleId>{5C22544A-7EE6-4342-B048-85BDC9FD1C3A}</a:tableStyleId>
              </a:tblPr>
              <a:tblGrid>
                <a:gridCol w="4475452">
                  <a:extLst>
                    <a:ext uri="{9D8B030D-6E8A-4147-A177-3AD203B41FA5}">
                      <a16:colId xmlns:a16="http://schemas.microsoft.com/office/drawing/2014/main" val="3631037297"/>
                    </a:ext>
                  </a:extLst>
                </a:gridCol>
                <a:gridCol w="2491770">
                  <a:extLst>
                    <a:ext uri="{9D8B030D-6E8A-4147-A177-3AD203B41FA5}">
                      <a16:colId xmlns:a16="http://schemas.microsoft.com/office/drawing/2014/main" val="1893964097"/>
                    </a:ext>
                  </a:extLst>
                </a:gridCol>
              </a:tblGrid>
              <a:tr h="298027">
                <a:tc>
                  <a:txBody>
                    <a:bodyPr/>
                    <a:lstStyle/>
                    <a:p>
                      <a:pPr algn="l"/>
                      <a:r>
                        <a:rPr lang="en-ZA" sz="1600" b="1" kern="1200" dirty="0">
                          <a:solidFill>
                            <a:schemeClr val="dk1"/>
                          </a:solidFill>
                          <a:latin typeface="+mn-lt"/>
                          <a:ea typeface="+mn-ea"/>
                          <a:cs typeface="+mn-cs"/>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600" b="1" kern="1200" dirty="0">
                          <a:solidFill>
                            <a:schemeClr val="dk1"/>
                          </a:solidFill>
                          <a:latin typeface="+mn-lt"/>
                          <a:ea typeface="+mn-ea"/>
                          <a:cs typeface="+mn-cs"/>
                        </a:rPr>
                        <a:t>Frequency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80561"/>
                  </a:ext>
                </a:extLst>
              </a:tr>
              <a:tr h="298027">
                <a:tc>
                  <a:txBody>
                    <a:bodyPr/>
                    <a:lstStyle/>
                    <a:p>
                      <a:pPr algn="l"/>
                      <a:r>
                        <a:rPr lang="en-ZA" sz="1600" b="0" kern="1200" dirty="0">
                          <a:solidFill>
                            <a:schemeClr val="dk1"/>
                          </a:solidFill>
                          <a:latin typeface="+mn-lt"/>
                          <a:ea typeface="+mn-ea"/>
                          <a:cs typeface="+mn-cs"/>
                        </a:rPr>
                        <a:t>Fixed links in the Fixed Service (FS)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600" b="0" kern="1200" dirty="0">
                          <a:solidFill>
                            <a:schemeClr val="dk1"/>
                          </a:solidFill>
                          <a:latin typeface="+mn-lt"/>
                          <a:ea typeface="+mn-ea"/>
                          <a:cs typeface="+mn-cs"/>
                        </a:rPr>
                        <a:t>6 425-7 125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580738"/>
                  </a:ext>
                </a:extLst>
              </a:tr>
              <a:tr h="298027">
                <a:tc>
                  <a:txBody>
                    <a:bodyPr/>
                    <a:lstStyle/>
                    <a:p>
                      <a:pPr algn="l"/>
                      <a:r>
                        <a:rPr lang="en-ZA" sz="1600" b="0" kern="1200" dirty="0">
                          <a:solidFill>
                            <a:schemeClr val="dk1"/>
                          </a:solidFill>
                          <a:latin typeface="+mn-lt"/>
                          <a:ea typeface="+mn-ea"/>
                          <a:cs typeface="+mn-cs"/>
                        </a:rPr>
                        <a:t>Fixed Satellite Service (FSS) uplink (VSAT/SNG)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600" b="0" kern="1200" dirty="0">
                          <a:solidFill>
                            <a:schemeClr val="dk1"/>
                          </a:solidFill>
                          <a:latin typeface="+mn-lt"/>
                          <a:ea typeface="+mn-ea"/>
                          <a:cs typeface="+mn-cs"/>
                        </a:rPr>
                        <a:t>6 425-6 725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499610"/>
                  </a:ext>
                </a:extLst>
              </a:tr>
              <a:tr h="298027">
                <a:tc>
                  <a:txBody>
                    <a:bodyPr/>
                    <a:lstStyle/>
                    <a:p>
                      <a:pPr algn="l"/>
                      <a:r>
                        <a:rPr lang="en-ZA" sz="1600" b="0" kern="1200" dirty="0">
                          <a:solidFill>
                            <a:schemeClr val="dk1"/>
                          </a:solidFill>
                          <a:latin typeface="+mn-lt"/>
                          <a:ea typeface="+mn-ea"/>
                          <a:cs typeface="+mn-cs"/>
                        </a:rPr>
                        <a:t>Appendix 30B uplinks (FSS)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600" b="0" kern="1200" dirty="0">
                          <a:solidFill>
                            <a:schemeClr val="dk1"/>
                          </a:solidFill>
                          <a:latin typeface="+mn-lt"/>
                          <a:ea typeface="+mn-ea"/>
                          <a:cs typeface="+mn-cs"/>
                        </a:rPr>
                        <a:t>6 725-7 025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2075130"/>
                  </a:ext>
                </a:extLst>
              </a:tr>
              <a:tr h="298027">
                <a:tc>
                  <a:txBody>
                    <a:bodyPr/>
                    <a:lstStyle/>
                    <a:p>
                      <a:pPr algn="l"/>
                      <a:r>
                        <a:rPr lang="en-ZA" sz="1600" b="0" kern="1200" dirty="0">
                          <a:solidFill>
                            <a:schemeClr val="dk1"/>
                          </a:solidFill>
                          <a:latin typeface="+mn-lt"/>
                          <a:ea typeface="+mn-ea"/>
                          <a:cs typeface="+mn-cs"/>
                        </a:rPr>
                        <a:t>Radio Astronomy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ZA" sz="1600" b="0" kern="1200" dirty="0">
                          <a:solidFill>
                            <a:schemeClr val="dk1"/>
                          </a:solidFill>
                          <a:latin typeface="+mn-lt"/>
                          <a:ea typeface="+mn-ea"/>
                          <a:cs typeface="+mn-cs"/>
                        </a:rPr>
                        <a:t>6 650-6 675.2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4504776"/>
                  </a:ext>
                </a:extLst>
              </a:tr>
            </a:tbl>
          </a:graphicData>
        </a:graphic>
      </p:graphicFrame>
      <p:sp>
        <p:nvSpPr>
          <p:cNvPr id="6" name="Slide Number Placeholder 1">
            <a:extLst>
              <a:ext uri="{FF2B5EF4-FFF2-40B4-BE49-F238E27FC236}">
                <a16:creationId xmlns:a16="http://schemas.microsoft.com/office/drawing/2014/main" id="{44C3F6B2-FE05-4005-85BA-41425F8C4F06}"/>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3</a:t>
            </a:fld>
            <a:endParaRPr lang="en-US" dirty="0"/>
          </a:p>
        </p:txBody>
      </p:sp>
      <p:sp>
        <p:nvSpPr>
          <p:cNvPr id="7" name="TextBox 6"/>
          <p:cNvSpPr txBox="1"/>
          <p:nvPr/>
        </p:nvSpPr>
        <p:spPr>
          <a:xfrm>
            <a:off x="0" y="-1"/>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Incumbents in the upper 6 GHz band</a:t>
            </a:r>
          </a:p>
        </p:txBody>
      </p:sp>
    </p:spTree>
    <p:extLst>
      <p:ext uri="{BB962C8B-B14F-4D97-AF65-F5344CB8AC3E}">
        <p14:creationId xmlns:p14="http://schemas.microsoft.com/office/powerpoint/2010/main" val="19393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299" y="459817"/>
            <a:ext cx="5960158" cy="830997"/>
          </a:xfrm>
          <a:prstGeom prst="rect">
            <a:avLst/>
          </a:prstGeom>
          <a:noFill/>
        </p:spPr>
        <p:txBody>
          <a:bodyPr wrap="square" rtlCol="0">
            <a:spAutoFit/>
          </a:bodyPr>
          <a:lstStyle/>
          <a:p>
            <a:r>
              <a:rPr lang="en-US" sz="3000" b="1" dirty="0">
                <a:latin typeface="Helvetica "/>
              </a:rPr>
              <a:t>Studies in the 6 GHz band</a:t>
            </a:r>
          </a:p>
          <a:p>
            <a:endParaRPr lang="en-US" dirty="0"/>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sp>
        <p:nvSpPr>
          <p:cNvPr id="5" name="Rectangle 4"/>
          <p:cNvSpPr/>
          <p:nvPr/>
        </p:nvSpPr>
        <p:spPr>
          <a:xfrm>
            <a:off x="473299" y="1232789"/>
            <a:ext cx="10672943" cy="5545364"/>
          </a:xfrm>
          <a:prstGeom prst="rect">
            <a:avLst/>
          </a:prstGeom>
        </p:spPr>
        <p:txBody>
          <a:bodyPr wrap="square">
            <a:spAutoFit/>
          </a:bodyPr>
          <a:lstStyle/>
          <a:p>
            <a:pPr marL="342900" indent="-342900">
              <a:lnSpc>
                <a:spcPct val="110000"/>
              </a:lnSpc>
              <a:buFont typeface="Arial" panose="020B0604020202020204" pitchFamily="34" charset="0"/>
              <a:buChar char="•"/>
            </a:pPr>
            <a:r>
              <a:rPr lang="en-US" sz="2000" b="1" dirty="0">
                <a:latin typeface="Helvetica"/>
                <a:cs typeface="Helvetica"/>
              </a:rPr>
              <a:t>ITU-R WP5D </a:t>
            </a:r>
            <a:r>
              <a:rPr lang="en-US" sz="2000" dirty="0">
                <a:latin typeface="Helvetica"/>
                <a:cs typeface="Helvetica"/>
              </a:rPr>
              <a:t>is responsible for WRC-23 Agenda Item 1.2 and will conduct studies to determine whether IMT can share this spectrum with incumbent services</a:t>
            </a:r>
          </a:p>
          <a:p>
            <a:pPr marL="342900" indent="-342900">
              <a:lnSpc>
                <a:spcPct val="110000"/>
              </a:lnSpc>
              <a:buFont typeface="Arial" panose="020B0604020202020204" pitchFamily="34" charset="0"/>
              <a:buChar char="•"/>
            </a:pPr>
            <a:endParaRPr lang="en-US" sz="2000" dirty="0">
              <a:latin typeface="Helvetica"/>
              <a:cs typeface="Helvetica"/>
            </a:endParaRPr>
          </a:p>
          <a:p>
            <a:pPr marL="342900" indent="-342900">
              <a:lnSpc>
                <a:spcPct val="110000"/>
              </a:lnSpc>
              <a:buFont typeface="Arial" panose="020B0604020202020204" pitchFamily="34" charset="0"/>
              <a:buChar char="•"/>
            </a:pPr>
            <a:r>
              <a:rPr lang="en-ZA" sz="2000" dirty="0">
                <a:latin typeface="Helvetica"/>
                <a:cs typeface="Helvetica"/>
              </a:rPr>
              <a:t>The results of </a:t>
            </a:r>
            <a:r>
              <a:rPr lang="en-ZA" sz="2000" b="1" dirty="0">
                <a:latin typeface="Helvetica"/>
                <a:cs typeface="Helvetica"/>
              </a:rPr>
              <a:t>ECC studies </a:t>
            </a:r>
            <a:r>
              <a:rPr lang="en-ZA" sz="2000" dirty="0">
                <a:latin typeface="Helvetica"/>
                <a:cs typeface="Helvetica"/>
              </a:rPr>
              <a:t>for the lower </a:t>
            </a:r>
            <a:r>
              <a:rPr lang="en-ZA" sz="2000" dirty="0">
                <a:latin typeface="Helvetica" panose="020B0604020202020204" pitchFamily="34" charset="0"/>
                <a:cs typeface="Helvetica" panose="020B0604020202020204" pitchFamily="34" charset="0"/>
              </a:rPr>
              <a:t>6 GHz band </a:t>
            </a:r>
            <a:r>
              <a:rPr lang="en-ZA" sz="20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(5925-6425 MHz) show that Low Power Indoor (LPI) and Very Low Power (VLP) indoor/outdoor licence–exempt WAS/RLAN can coexist with incumbents </a:t>
            </a:r>
          </a:p>
          <a:p>
            <a:pPr marL="342900" indent="-342900">
              <a:lnSpc>
                <a:spcPct val="110000"/>
              </a:lnSpc>
              <a:buFont typeface="Arial" panose="020B0604020202020204" pitchFamily="34" charset="0"/>
              <a:buChar char="•"/>
            </a:pPr>
            <a:endParaRPr lang="en-ZA" sz="20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10000"/>
              </a:lnSpc>
              <a:buFont typeface="Arial" panose="020B0604020202020204" pitchFamily="34" charset="0"/>
              <a:buChar char="•"/>
            </a:pPr>
            <a:r>
              <a:rPr lang="en-ZA" sz="2000" dirty="0">
                <a:latin typeface="Helvetica"/>
                <a:cs typeface="Helvetica"/>
              </a:rPr>
              <a:t>In addition to work ongoing in WP5D, </a:t>
            </a:r>
            <a:r>
              <a:rPr lang="en-ZA" sz="2000" b="1" dirty="0">
                <a:latin typeface="Helvetica"/>
                <a:cs typeface="Helvetica"/>
              </a:rPr>
              <a:t>African administrations </a:t>
            </a:r>
            <a:r>
              <a:rPr lang="en-ZA" sz="2000" dirty="0">
                <a:latin typeface="Helvetica"/>
                <a:cs typeface="Helvetica"/>
              </a:rPr>
              <a:t>should also conduct studies to see if licence-exempt technologies can coexist with existing incumbent services in the upper 6 GHz band</a:t>
            </a:r>
          </a:p>
          <a:p>
            <a:pPr marL="342900" indent="-342900">
              <a:lnSpc>
                <a:spcPct val="110000"/>
              </a:lnSpc>
              <a:buFont typeface="Arial" panose="020B0604020202020204" pitchFamily="34" charset="0"/>
              <a:buChar char="•"/>
            </a:pPr>
            <a:endParaRPr lang="en-ZA" sz="2000" dirty="0">
              <a:latin typeface="Helvetica"/>
              <a:cs typeface="Helvetica"/>
            </a:endParaRPr>
          </a:p>
          <a:p>
            <a:pPr marL="342900" indent="-342900">
              <a:lnSpc>
                <a:spcPct val="110000"/>
              </a:lnSpc>
              <a:buFont typeface="Arial" panose="020B0604020202020204" pitchFamily="34" charset="0"/>
              <a:buChar char="•"/>
            </a:pPr>
            <a:r>
              <a:rPr lang="en-ZA" sz="2000" dirty="0">
                <a:latin typeface="Helvetica"/>
                <a:cs typeface="Helvetica"/>
              </a:rPr>
              <a:t>This means Administrations will have all the facts in hand before WRC-23 and help them</a:t>
            </a:r>
            <a:r>
              <a:rPr lang="en-ZA" sz="2000" dirty="0">
                <a:solidFill>
                  <a:srgbClr val="000000"/>
                </a:solidFill>
                <a:effectLst/>
                <a:latin typeface="Helvetica" panose="020B0604020202020204" pitchFamily="34" charset="0"/>
                <a:ea typeface="Calibri" panose="020F0502020204030204" pitchFamily="34" charset="0"/>
                <a:cs typeface="Calibri" panose="020F0502020204030204" pitchFamily="34" charset="0"/>
              </a:rPr>
              <a:t> decide if WAS/RLAN and/or IMT are viable options for sharing with incumbent services in this band.</a:t>
            </a:r>
          </a:p>
          <a:p>
            <a:pPr marL="342900" indent="-342900">
              <a:lnSpc>
                <a:spcPct val="110000"/>
              </a:lnSpc>
              <a:buFont typeface="Arial" panose="020B0604020202020204" pitchFamily="34" charset="0"/>
              <a:buChar char="•"/>
            </a:pPr>
            <a:endParaRPr lang="en-ZA" sz="2000" dirty="0">
              <a:latin typeface="Helvetica"/>
              <a:cs typeface="Helvetica"/>
            </a:endParaRPr>
          </a:p>
          <a:p>
            <a:pPr marL="342900" indent="-342900">
              <a:lnSpc>
                <a:spcPct val="110000"/>
              </a:lnSpc>
              <a:buFont typeface="Arial" panose="020B0604020202020204" pitchFamily="34" charset="0"/>
              <a:buChar char="•"/>
            </a:pPr>
            <a:endParaRPr lang="en-ZA" sz="2400" dirty="0">
              <a:latin typeface="Helvetica"/>
              <a:cs typeface="Helvetica"/>
            </a:endParaRPr>
          </a:p>
        </p:txBody>
      </p:sp>
      <p:sp>
        <p:nvSpPr>
          <p:cNvPr id="6" name="Slide Number Placeholder 1">
            <a:extLst>
              <a:ext uri="{FF2B5EF4-FFF2-40B4-BE49-F238E27FC236}">
                <a16:creationId xmlns:a16="http://schemas.microsoft.com/office/drawing/2014/main" id="{C7A4220E-ECF8-4EB2-BC3F-C21CA7716475}"/>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4</a:t>
            </a:fld>
            <a:endParaRPr lang="en-US" sz="1600" dirty="0"/>
          </a:p>
        </p:txBody>
      </p:sp>
      <p:sp>
        <p:nvSpPr>
          <p:cNvPr id="7" name="TextBox 6"/>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The upper 6 GHz band</a:t>
            </a:r>
          </a:p>
        </p:txBody>
      </p:sp>
      <p:sp>
        <p:nvSpPr>
          <p:cNvPr id="8" name="TextBox 7"/>
          <p:cNvSpPr txBox="1"/>
          <p:nvPr/>
        </p:nvSpPr>
        <p:spPr>
          <a:xfrm>
            <a:off x="0" y="-1"/>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Incumbents in the upper 6 GHz band</a:t>
            </a:r>
          </a:p>
        </p:txBody>
      </p:sp>
    </p:spTree>
    <p:extLst>
      <p:ext uri="{BB962C8B-B14F-4D97-AF65-F5344CB8AC3E}">
        <p14:creationId xmlns:p14="http://schemas.microsoft.com/office/powerpoint/2010/main" val="206212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95E40C-2E53-2342-97EE-FE406D698C77}" type="slidenum">
              <a:rPr lang="en-US" smtClean="0"/>
              <a:t>5</a:t>
            </a:fld>
            <a:endParaRPr lang="en-US"/>
          </a:p>
        </p:txBody>
      </p:sp>
      <p:sp>
        <p:nvSpPr>
          <p:cNvPr id="3" name="TextBox 2"/>
          <p:cNvSpPr txBox="1"/>
          <p:nvPr/>
        </p:nvSpPr>
        <p:spPr>
          <a:xfrm>
            <a:off x="511594" y="1377550"/>
            <a:ext cx="6978243" cy="4647426"/>
          </a:xfrm>
          <a:prstGeom prst="rect">
            <a:avLst/>
          </a:prstGeom>
          <a:noFill/>
        </p:spPr>
        <p:txBody>
          <a:bodyPr wrap="square" rtlCol="0">
            <a:spAutoFit/>
          </a:bodyPr>
          <a:lstStyle/>
          <a:p>
            <a:pPr marL="342900" indent="-342900">
              <a:buFont typeface="Arial"/>
              <a:buChar char="•"/>
            </a:pPr>
            <a:r>
              <a:rPr lang="en-GB" sz="2000" dirty="0">
                <a:latin typeface="Helvetica"/>
                <a:cs typeface="Helvetica"/>
              </a:rPr>
              <a:t>In ITU Region 1, the </a:t>
            </a:r>
            <a:r>
              <a:rPr lang="en-US" sz="2000" dirty="0">
                <a:latin typeface="Helvetica"/>
                <a:cs typeface="Helvetica"/>
              </a:rPr>
              <a:t>6725-7025 MHz band is subject to Appendix 30B of the ITU Radio Regulations</a:t>
            </a:r>
          </a:p>
          <a:p>
            <a:pPr marL="342900" indent="-342900">
              <a:buFont typeface="Arial"/>
              <a:buChar char="•"/>
            </a:pPr>
            <a:endParaRPr lang="en-US" sz="2000" dirty="0">
              <a:latin typeface="Helvetica"/>
              <a:cs typeface="Helvetica"/>
            </a:endParaRPr>
          </a:p>
          <a:p>
            <a:pPr marL="342900" indent="-342900">
              <a:buFont typeface="Arial"/>
              <a:buChar char="•"/>
            </a:pPr>
            <a:r>
              <a:rPr lang="en-US" sz="2000" dirty="0">
                <a:latin typeface="Helvetica"/>
                <a:cs typeface="Helvetica"/>
              </a:rPr>
              <a:t>This appendix is intended to guarantee, for all countries, equitable access to the geostationary-satellite orbit in the 6725-7025 MHz band. </a:t>
            </a:r>
          </a:p>
          <a:p>
            <a:pPr marL="342900" indent="-342900">
              <a:buFont typeface="Arial"/>
              <a:buChar char="•"/>
            </a:pPr>
            <a:endParaRPr lang="en-US" sz="2000" dirty="0">
              <a:latin typeface="Helvetica"/>
              <a:cs typeface="Helvetica"/>
            </a:endParaRPr>
          </a:p>
          <a:p>
            <a:pPr marL="342900" indent="-342900">
              <a:buFont typeface="Arial"/>
              <a:buChar char="•"/>
            </a:pPr>
            <a:r>
              <a:rPr lang="en-US" sz="2000" dirty="0">
                <a:latin typeface="Helvetica"/>
                <a:cs typeface="Helvetica"/>
              </a:rPr>
              <a:t>Therefore, Africa’s Administrations have rights to operate this band over their territory without time limits. </a:t>
            </a:r>
          </a:p>
          <a:p>
            <a:pPr marL="342900" indent="-342900">
              <a:buFont typeface="Arial"/>
              <a:buChar char="•"/>
            </a:pPr>
            <a:endParaRPr lang="en-US" sz="2000" dirty="0">
              <a:latin typeface="Helvetica"/>
              <a:cs typeface="Helvetica"/>
            </a:endParaRPr>
          </a:p>
          <a:p>
            <a:pPr marL="342900" indent="-342900">
              <a:buFont typeface="Arial"/>
              <a:buChar char="•"/>
            </a:pPr>
            <a:r>
              <a:rPr lang="en-US" sz="2000" dirty="0">
                <a:latin typeface="Helvetica"/>
                <a:cs typeface="Helvetica"/>
              </a:rPr>
              <a:t>Any deployment of wireless technologies in the 6725-7025 MHz band will need to protect the Appendix 30B national allotments of all African countries. </a:t>
            </a:r>
          </a:p>
          <a:p>
            <a:endParaRPr lang="en-GB" dirty="0"/>
          </a:p>
          <a:p>
            <a:endParaRPr lang="en-US" dirty="0"/>
          </a:p>
        </p:txBody>
      </p:sp>
      <p:sp>
        <p:nvSpPr>
          <p:cNvPr id="4" name="TextBox 3"/>
          <p:cNvSpPr txBox="1"/>
          <p:nvPr/>
        </p:nvSpPr>
        <p:spPr>
          <a:xfrm>
            <a:off x="511594" y="547554"/>
            <a:ext cx="6476953" cy="553998"/>
          </a:xfrm>
          <a:prstGeom prst="rect">
            <a:avLst/>
          </a:prstGeom>
          <a:noFill/>
        </p:spPr>
        <p:txBody>
          <a:bodyPr wrap="none" rtlCol="0">
            <a:spAutoFit/>
          </a:bodyPr>
          <a:lstStyle/>
          <a:p>
            <a:r>
              <a:rPr lang="en-GB" sz="3000" b="1" dirty="0">
                <a:latin typeface="Helvetica "/>
              </a:rPr>
              <a:t>The need to respect Appendix 30B </a:t>
            </a:r>
            <a:endParaRPr lang="en-US" sz="3000" b="1" dirty="0">
              <a:latin typeface="Helvetica "/>
            </a:endParaRPr>
          </a:p>
        </p:txBody>
      </p:sp>
      <p:pic>
        <p:nvPicPr>
          <p:cNvPr id="5" name="Picture 4" descr="icon-globe-400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255" y="1778000"/>
            <a:ext cx="5080000" cy="5080000"/>
          </a:xfrm>
          <a:prstGeom prst="rect">
            <a:avLst/>
          </a:prstGeom>
        </p:spPr>
      </p:pic>
      <p:pic>
        <p:nvPicPr>
          <p:cNvPr id="7" name="Picture 6"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461" y="495401"/>
            <a:ext cx="1764298" cy="1764298"/>
          </a:xfrm>
          <a:prstGeom prst="rect">
            <a:avLst/>
          </a:prstGeom>
        </p:spPr>
      </p:pic>
      <p:sp>
        <p:nvSpPr>
          <p:cNvPr id="8" name="TextBox 7"/>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The upper 6 GHz band</a:t>
            </a:r>
          </a:p>
        </p:txBody>
      </p:sp>
      <p:sp>
        <p:nvSpPr>
          <p:cNvPr id="9" name="TextBox 8"/>
          <p:cNvSpPr txBox="1"/>
          <p:nvPr/>
        </p:nvSpPr>
        <p:spPr>
          <a:xfrm>
            <a:off x="0" y="-1"/>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Incumbents in the upper 6 GHz band</a:t>
            </a:r>
          </a:p>
        </p:txBody>
      </p:sp>
    </p:spTree>
    <p:extLst>
      <p:ext uri="{BB962C8B-B14F-4D97-AF65-F5344CB8AC3E}">
        <p14:creationId xmlns:p14="http://schemas.microsoft.com/office/powerpoint/2010/main" val="316480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299" y="596102"/>
            <a:ext cx="8265115" cy="553998"/>
          </a:xfrm>
          <a:prstGeom prst="rect">
            <a:avLst/>
          </a:prstGeom>
          <a:noFill/>
        </p:spPr>
        <p:txBody>
          <a:bodyPr wrap="none" rtlCol="0">
            <a:spAutoFit/>
          </a:bodyPr>
          <a:lstStyle/>
          <a:p>
            <a:r>
              <a:rPr lang="en-US" sz="3000" b="1" dirty="0">
                <a:latin typeface="Helvetica "/>
              </a:rPr>
              <a:t>Key considerations in the upper 6 GHz band</a:t>
            </a:r>
            <a:endParaRPr lang="en-US" dirty="0"/>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sp>
        <p:nvSpPr>
          <p:cNvPr id="5" name="Rectangle 4"/>
          <p:cNvSpPr/>
          <p:nvPr/>
        </p:nvSpPr>
        <p:spPr>
          <a:xfrm>
            <a:off x="473299" y="1136064"/>
            <a:ext cx="10672943" cy="4739759"/>
          </a:xfrm>
          <a:prstGeom prst="rect">
            <a:avLst/>
          </a:prstGeom>
        </p:spPr>
        <p:txBody>
          <a:bodyPr wrap="square">
            <a:spAutoFit/>
          </a:bodyPr>
          <a:lstStyle/>
          <a:p>
            <a:pPr>
              <a:lnSpc>
                <a:spcPct val="110000"/>
              </a:lnSpc>
            </a:pPr>
            <a:endParaRPr lang="en-US" sz="2000" i="1"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000" dirty="0">
                <a:latin typeface="Helvetica"/>
                <a:cs typeface="Helvetica"/>
              </a:rPr>
              <a:t>The Radio Astronomy service, including the Square </a:t>
            </a:r>
            <a:r>
              <a:rPr lang="en-US" sz="2000" dirty="0" err="1">
                <a:latin typeface="Helvetica"/>
                <a:cs typeface="Helvetica"/>
              </a:rPr>
              <a:t>Kilometre</a:t>
            </a:r>
            <a:r>
              <a:rPr lang="en-US" sz="2000" dirty="0">
                <a:latin typeface="Helvetica"/>
                <a:cs typeface="Helvetica"/>
              </a:rPr>
              <a:t> Array (SKA) radio telescope in South Africa and some other African countries, will need to be protected if the band is identified for IMT </a:t>
            </a:r>
          </a:p>
          <a:p>
            <a:pPr marL="342900" indent="-342900">
              <a:buFont typeface="Arial" panose="020B0604020202020204" pitchFamily="34" charset="0"/>
              <a:buChar char="•"/>
            </a:pPr>
            <a:endParaRPr lang="en-US" sz="2000" dirty="0">
              <a:latin typeface="Helvetica"/>
              <a:cs typeface="Helvetica"/>
            </a:endParaRPr>
          </a:p>
          <a:p>
            <a:pPr marL="342900" indent="-342900">
              <a:buFont typeface="Arial"/>
              <a:buChar char="•"/>
            </a:pPr>
            <a:r>
              <a:rPr lang="en-US" sz="2000" dirty="0">
                <a:latin typeface="Helvetica"/>
                <a:cs typeface="Helvetica"/>
              </a:rPr>
              <a:t>At a recent international spectrum conference*</a:t>
            </a:r>
            <a:r>
              <a:rPr lang="en-US" sz="2000" baseline="30000" dirty="0">
                <a:latin typeface="Helvetica"/>
                <a:cs typeface="Helvetica"/>
              </a:rPr>
              <a:t>,</a:t>
            </a:r>
            <a:r>
              <a:rPr lang="en-US" sz="2000" dirty="0">
                <a:latin typeface="Helvetica"/>
                <a:cs typeface="Helvetica"/>
              </a:rPr>
              <a:t> UK regulator </a:t>
            </a:r>
            <a:r>
              <a:rPr lang="en-US" sz="2000" dirty="0" err="1">
                <a:latin typeface="Helvetica"/>
                <a:cs typeface="Helvetica"/>
              </a:rPr>
              <a:t>Ofcom</a:t>
            </a:r>
            <a:r>
              <a:rPr lang="en-US" sz="2000" dirty="0">
                <a:latin typeface="Helvetica"/>
                <a:cs typeface="Helvetica"/>
              </a:rPr>
              <a:t> noted that in the upper 6 GHz band </a:t>
            </a:r>
            <a:r>
              <a:rPr lang="en-US" sz="2000" i="1" dirty="0">
                <a:latin typeface="Helvetica"/>
                <a:cs typeface="Helvetica"/>
              </a:rPr>
              <a:t>“…</a:t>
            </a:r>
            <a:r>
              <a:rPr lang="en-ZA" sz="2000" i="1" dirty="0">
                <a:latin typeface="Helvetica"/>
                <a:cs typeface="Helvetica"/>
              </a:rPr>
              <a:t>coexistence between existing users and high power outdoor mobile is not possible – would require clearing incumbents.”</a:t>
            </a:r>
          </a:p>
          <a:p>
            <a:pPr marL="342900" indent="-342900">
              <a:buFont typeface="Arial"/>
              <a:buChar char="•"/>
            </a:pPr>
            <a:endParaRPr lang="en-US" sz="2000" i="1" dirty="0">
              <a:latin typeface="Helvetica"/>
              <a:cs typeface="Helvetica"/>
            </a:endParaRPr>
          </a:p>
          <a:p>
            <a:pPr marL="342900" indent="-342900">
              <a:buFont typeface="Arial"/>
              <a:buChar char="•"/>
            </a:pPr>
            <a:r>
              <a:rPr lang="en-ZA" sz="2000" dirty="0">
                <a:latin typeface="Helvetica"/>
                <a:cs typeface="Helvetica"/>
              </a:rPr>
              <a:t>Relocation of incumbents, especially fixed services, would be difficult and contentious. There is no clear view as to where these incumbents would go.</a:t>
            </a:r>
          </a:p>
          <a:p>
            <a:pPr marL="342900" indent="-342900">
              <a:buFont typeface="Arial"/>
              <a:buChar char="•"/>
            </a:pPr>
            <a:endParaRPr lang="en-ZA" sz="2000" dirty="0">
              <a:latin typeface="Helvetica"/>
              <a:cs typeface="Helvetica"/>
            </a:endParaRPr>
          </a:p>
          <a:p>
            <a:pPr marL="342900" indent="-342900">
              <a:buFont typeface="Arial"/>
              <a:buChar char="•"/>
            </a:pPr>
            <a:r>
              <a:rPr lang="en-ZA" sz="2000" dirty="0">
                <a:solidFill>
                  <a:srgbClr val="000000"/>
                </a:solidFill>
                <a:latin typeface="Helvetica"/>
                <a:ea typeface="Calibri" panose="020F0502020204030204" pitchFamily="34" charset="0"/>
                <a:cs typeface="Helvetica"/>
              </a:rPr>
              <a:t>Administrations should maintain the flexibility to enable licence-exempt technologies, to use the upper 6 GHz band, subject to the outcome of sharing and compatibility studies.</a:t>
            </a:r>
            <a:endParaRPr lang="en-US" sz="2000" dirty="0">
              <a:latin typeface="Helvetica"/>
              <a:cs typeface="Helvetica"/>
            </a:endParaRPr>
          </a:p>
          <a:p>
            <a:pPr marL="342900" indent="-342900">
              <a:buFont typeface="Arial" panose="020B0604020202020204" pitchFamily="34" charset="0"/>
              <a:buChar char="•"/>
            </a:pPr>
            <a:endParaRPr lang="en-ZA" sz="2000" dirty="0">
              <a:solidFill>
                <a:srgbClr val="000000"/>
              </a:solidFill>
              <a:latin typeface="Helvetica" panose="020B0604020202020204" pitchFamily="34" charset="0"/>
              <a:cs typeface="Helvetica" panose="020B0604020202020204" pitchFamily="34" charset="0"/>
            </a:endParaRPr>
          </a:p>
        </p:txBody>
      </p:sp>
      <p:sp>
        <p:nvSpPr>
          <p:cNvPr id="6" name="Slide Number Placeholder 1">
            <a:extLst>
              <a:ext uri="{FF2B5EF4-FFF2-40B4-BE49-F238E27FC236}">
                <a16:creationId xmlns:a16="http://schemas.microsoft.com/office/drawing/2014/main" id="{88EE38D7-EDB6-4334-8358-6D2AF920FEA9}"/>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6</a:t>
            </a:fld>
            <a:endParaRPr lang="en-US" sz="1600" dirty="0"/>
          </a:p>
        </p:txBody>
      </p:sp>
      <p:sp>
        <p:nvSpPr>
          <p:cNvPr id="7" name="Footer Placeholder 4">
            <a:extLst>
              <a:ext uri="{FF2B5EF4-FFF2-40B4-BE49-F238E27FC236}">
                <a16:creationId xmlns:a16="http://schemas.microsoft.com/office/drawing/2014/main" id="{FC371A12-02CF-426B-936B-9D621B99CF4E}"/>
              </a:ext>
            </a:extLst>
          </p:cNvPr>
          <p:cNvSpPr>
            <a:spLocks noGrp="1"/>
          </p:cNvSpPr>
          <p:nvPr>
            <p:ph type="ftr" sz="quarter" idx="11"/>
          </p:nvPr>
        </p:nvSpPr>
        <p:spPr>
          <a:xfrm>
            <a:off x="996268" y="5875823"/>
            <a:ext cx="6023861" cy="365126"/>
          </a:xfrm>
        </p:spPr>
        <p:txBody>
          <a:bodyPr/>
          <a:lstStyle/>
          <a:p>
            <a:pPr algn="l"/>
            <a:r>
              <a:rPr lang="en-US" dirty="0"/>
              <a:t>*Philip </a:t>
            </a:r>
            <a:r>
              <a:rPr lang="en-US" dirty="0" err="1"/>
              <a:t>Marnick</a:t>
            </a:r>
            <a:r>
              <a:rPr lang="en-US" dirty="0"/>
              <a:t>, Group Director of Spectrum for </a:t>
            </a:r>
            <a:r>
              <a:rPr lang="en-US" dirty="0" err="1"/>
              <a:t>Ofcom</a:t>
            </a:r>
            <a:r>
              <a:rPr lang="en-US" dirty="0"/>
              <a:t> UK at the Dynamic Spectrum Alliance Global Summit on 9 June 2021</a:t>
            </a:r>
          </a:p>
        </p:txBody>
      </p:sp>
      <p:sp>
        <p:nvSpPr>
          <p:cNvPr id="8" name="TextBox 7"/>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The upper 6 GHz band</a:t>
            </a:r>
          </a:p>
        </p:txBody>
      </p:sp>
      <p:sp>
        <p:nvSpPr>
          <p:cNvPr id="9" name="TextBox 8"/>
          <p:cNvSpPr txBox="1"/>
          <p:nvPr/>
        </p:nvSpPr>
        <p:spPr>
          <a:xfrm>
            <a:off x="0" y="-1"/>
            <a:ext cx="418265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Incumbents in the upper 6 GHz band</a:t>
            </a:r>
          </a:p>
        </p:txBody>
      </p:sp>
    </p:spTree>
    <p:extLst>
      <p:ext uri="{BB962C8B-B14F-4D97-AF65-F5344CB8AC3E}">
        <p14:creationId xmlns:p14="http://schemas.microsoft.com/office/powerpoint/2010/main" val="65105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95E40C-2E53-2342-97EE-FE406D698C77}" type="slidenum">
              <a:rPr lang="en-US" sz="1600" smtClean="0"/>
              <a:t>7</a:t>
            </a:fld>
            <a:endParaRPr lang="en-US" sz="1600" dirty="0"/>
          </a:p>
        </p:txBody>
      </p:sp>
      <p:sp>
        <p:nvSpPr>
          <p:cNvPr id="3" name="TextBox 2"/>
          <p:cNvSpPr txBox="1"/>
          <p:nvPr/>
        </p:nvSpPr>
        <p:spPr>
          <a:xfrm>
            <a:off x="337609" y="1340459"/>
            <a:ext cx="5177716" cy="4370427"/>
          </a:xfrm>
          <a:prstGeom prst="rect">
            <a:avLst/>
          </a:prstGeom>
          <a:noFill/>
        </p:spPr>
        <p:txBody>
          <a:bodyPr wrap="square" rtlCol="0">
            <a:spAutoFit/>
          </a:bodyPr>
          <a:lstStyle/>
          <a:p>
            <a:pPr marL="342900" indent="-342900">
              <a:buFont typeface="Arial"/>
              <a:buChar char="•"/>
            </a:pPr>
            <a:r>
              <a:rPr lang="en-US" sz="2000" dirty="0">
                <a:latin typeface="Helvetica"/>
                <a:cs typeface="Helvetica"/>
              </a:rPr>
              <a:t>The 6 GHz band is not well-suited for bringing IMT connectivity to rural areas of Africa, many of which remain unconnected, as it has </a:t>
            </a:r>
            <a:r>
              <a:rPr lang="en-US" sz="2000" dirty="0" err="1">
                <a:latin typeface="Helvetica"/>
                <a:cs typeface="Helvetica"/>
              </a:rPr>
              <a:t>unfavourable</a:t>
            </a:r>
            <a:r>
              <a:rPr lang="en-US" sz="2000" dirty="0">
                <a:latin typeface="Helvetica"/>
                <a:cs typeface="Helvetica"/>
              </a:rPr>
              <a:t> propagation characteristics</a:t>
            </a:r>
          </a:p>
          <a:p>
            <a:pPr marL="342900" indent="-342900">
              <a:buFont typeface="Arial"/>
              <a:buChar char="•"/>
            </a:pPr>
            <a:endParaRPr lang="en-US" sz="2000" dirty="0">
              <a:latin typeface="Helvetica"/>
              <a:cs typeface="Helvetica"/>
            </a:endParaRPr>
          </a:p>
          <a:p>
            <a:pPr marL="342900" indent="-342900">
              <a:buFont typeface="Arial"/>
              <a:buChar char="•"/>
            </a:pPr>
            <a:r>
              <a:rPr lang="en-US" sz="2000" dirty="0">
                <a:latin typeface="Helvetica"/>
                <a:cs typeface="Helvetica"/>
              </a:rPr>
              <a:t>This band can be better used by </a:t>
            </a:r>
            <a:r>
              <a:rPr lang="en-US" sz="2000" dirty="0" err="1">
                <a:latin typeface="Helvetica"/>
                <a:cs typeface="Helvetica"/>
              </a:rPr>
              <a:t>licence</a:t>
            </a:r>
            <a:r>
              <a:rPr lang="en-US" sz="2000" dirty="0">
                <a:latin typeface="Helvetica"/>
                <a:cs typeface="Helvetica"/>
              </a:rPr>
              <a:t>-exempt WAS/RLANs as a cost-effective way to distribute the broadband connectivity from IMT and satellite systems</a:t>
            </a:r>
          </a:p>
          <a:p>
            <a:endParaRPr lang="en-ZA" sz="2000" dirty="0">
              <a:effectLst/>
              <a:latin typeface="Helvetica" panose="020B0604020202020204" pitchFamily="34" charset="0"/>
              <a:ea typeface="Calibri" panose="020F0502020204030204" pitchFamily="34" charset="0"/>
              <a:cs typeface="Helvetica" panose="020B0604020202020204" pitchFamily="34" charset="0"/>
            </a:endParaRPr>
          </a:p>
          <a:p>
            <a:pPr marL="342900" indent="-342900">
              <a:buFont typeface="Arial"/>
              <a:buChar char="•"/>
            </a:pPr>
            <a:endParaRPr lang="en-GB" sz="2000" dirty="0">
              <a:latin typeface="Helvetica"/>
              <a:cs typeface="Helvetica"/>
            </a:endParaRPr>
          </a:p>
          <a:p>
            <a:endParaRPr lang="en-US" dirty="0"/>
          </a:p>
        </p:txBody>
      </p:sp>
      <p:sp>
        <p:nvSpPr>
          <p:cNvPr id="4" name="TextBox 3"/>
          <p:cNvSpPr txBox="1"/>
          <p:nvPr/>
        </p:nvSpPr>
        <p:spPr>
          <a:xfrm>
            <a:off x="511594" y="576451"/>
            <a:ext cx="8180582" cy="553998"/>
          </a:xfrm>
          <a:prstGeom prst="rect">
            <a:avLst/>
          </a:prstGeom>
          <a:noFill/>
        </p:spPr>
        <p:txBody>
          <a:bodyPr wrap="none" rtlCol="0">
            <a:spAutoFit/>
          </a:bodyPr>
          <a:lstStyle/>
          <a:p>
            <a:r>
              <a:rPr lang="en-US" sz="3000" b="1" dirty="0">
                <a:latin typeface="Helvetica "/>
              </a:rPr>
              <a:t>Alternative ways to harness the 6 GHz band</a:t>
            </a:r>
          </a:p>
        </p:txBody>
      </p:sp>
      <p:pic>
        <p:nvPicPr>
          <p:cNvPr id="6" name="Picture 5" descr="illustration-colorful-countryside-landscape_23-2148661431.jpeg"/>
          <p:cNvPicPr>
            <a:picLocks noChangeAspect="1"/>
          </p:cNvPicPr>
          <p:nvPr/>
        </p:nvPicPr>
        <p:blipFill rotWithShape="1">
          <a:blip r:embed="rId2">
            <a:extLst>
              <a:ext uri="{28A0092B-C50C-407E-A947-70E740481C1C}">
                <a14:useLocalDpi xmlns:a14="http://schemas.microsoft.com/office/drawing/2010/main" val="0"/>
              </a:ext>
            </a:extLst>
          </a:blip>
          <a:srcRect t="12368" b="26699"/>
          <a:stretch/>
        </p:blipFill>
        <p:spPr>
          <a:xfrm>
            <a:off x="5853002" y="1602003"/>
            <a:ext cx="5678347" cy="2304845"/>
          </a:xfrm>
          <a:prstGeom prst="rect">
            <a:avLst/>
          </a:prstGeom>
        </p:spPr>
      </p:pic>
      <p:sp>
        <p:nvSpPr>
          <p:cNvPr id="7" name="TextBox 6"/>
          <p:cNvSpPr txBox="1"/>
          <p:nvPr/>
        </p:nvSpPr>
        <p:spPr>
          <a:xfrm>
            <a:off x="304928" y="4863472"/>
            <a:ext cx="11249793" cy="1600438"/>
          </a:xfrm>
          <a:prstGeom prst="rect">
            <a:avLst/>
          </a:prstGeom>
          <a:noFill/>
        </p:spPr>
        <p:txBody>
          <a:bodyPr wrap="square" rtlCol="0">
            <a:spAutoFit/>
          </a:bodyPr>
          <a:lstStyle/>
          <a:p>
            <a:pPr marL="285750" indent="-285750">
              <a:buFont typeface="Arial"/>
              <a:buChar char="•"/>
            </a:pPr>
            <a:r>
              <a:rPr lang="en-ZA" sz="2000" dirty="0">
                <a:solidFill>
                  <a:srgbClr val="000000"/>
                </a:solidFill>
                <a:latin typeface="Helvetica" panose="020B0604020202020204" pitchFamily="34" charset="0"/>
                <a:cs typeface="Helvetica" panose="020B0604020202020204" pitchFamily="34" charset="0"/>
              </a:rPr>
              <a:t>The </a:t>
            </a:r>
            <a:r>
              <a:rPr lang="en-ZA" sz="2000" dirty="0">
                <a:solidFill>
                  <a:srgbClr val="000000"/>
                </a:solidFill>
                <a:latin typeface="Helvetica" panose="020B0604020202020204" pitchFamily="34" charset="0"/>
                <a:ea typeface="Calibri" panose="020F0502020204030204" pitchFamily="34" charset="0"/>
                <a:cs typeface="Helvetica" panose="020B0604020202020204" pitchFamily="34" charset="0"/>
              </a:rPr>
              <a:t>fixed links in the </a:t>
            </a:r>
            <a:r>
              <a:rPr lang="en-ZA" sz="2000" dirty="0">
                <a:solidFill>
                  <a:srgbClr val="000000"/>
                </a:solidFill>
                <a:latin typeface="Helvetica" panose="020B0604020202020204" pitchFamily="34" charset="0"/>
                <a:cs typeface="Helvetica" panose="020B0604020202020204" pitchFamily="34" charset="0"/>
              </a:rPr>
              <a:t>upper </a:t>
            </a:r>
            <a:r>
              <a:rPr lang="en-ZA" sz="2000" dirty="0">
                <a:solidFill>
                  <a:srgbClr val="000000"/>
                </a:solidFill>
                <a:latin typeface="Helvetica" panose="020B0604020202020204" pitchFamily="34" charset="0"/>
                <a:ea typeface="Calibri" panose="020F0502020204030204" pitchFamily="34" charset="0"/>
                <a:cs typeface="Helvetica" panose="020B0604020202020204" pitchFamily="34" charset="0"/>
              </a:rPr>
              <a:t>6 GHz band have similar characteristics to those in the lower 6 GHz band where WAS/RLAN is being deployed and the same regulatory conditions, relating to indoor and outdoor usage and power levels, can be applied for licence-exempt WAS/RLAN across the entire 6 GHz band</a:t>
            </a:r>
            <a:endParaRPr lang="en-ZA" sz="2000" dirty="0">
              <a:latin typeface="Helvetica" panose="020B0604020202020204" pitchFamily="34" charset="0"/>
              <a:cs typeface="Helvetica" panose="020B0604020202020204" pitchFamily="34" charset="0"/>
            </a:endParaRPr>
          </a:p>
          <a:p>
            <a:endParaRPr lang="en-US" dirty="0"/>
          </a:p>
        </p:txBody>
      </p:sp>
      <p:sp>
        <p:nvSpPr>
          <p:cNvPr id="8" name="TextBox 7"/>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Tree>
    <p:extLst>
      <p:ext uri="{BB962C8B-B14F-4D97-AF65-F5344CB8AC3E}">
        <p14:creationId xmlns:p14="http://schemas.microsoft.com/office/powerpoint/2010/main" val="185266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502" y="604766"/>
            <a:ext cx="9489906" cy="553998"/>
          </a:xfrm>
          <a:prstGeom prst="rect">
            <a:avLst/>
          </a:prstGeom>
          <a:noFill/>
        </p:spPr>
        <p:txBody>
          <a:bodyPr wrap="none" rtlCol="0">
            <a:spAutoFit/>
          </a:bodyPr>
          <a:lstStyle/>
          <a:p>
            <a:r>
              <a:rPr lang="en-US" sz="3000" b="1" dirty="0">
                <a:solidFill>
                  <a:srgbClr val="000000"/>
                </a:solidFill>
                <a:latin typeface="Helvetica "/>
                <a:ea typeface="Montserrat"/>
                <a:cs typeface="Montserrat"/>
                <a:sym typeface="Montserrat"/>
              </a:rPr>
              <a:t>Global momentum to open the 6 GHz band to Wi-Fi</a:t>
            </a:r>
            <a:endParaRPr lang="en-US" sz="3000" b="1" dirty="0">
              <a:latin typeface="Helvetica "/>
            </a:endParaRPr>
          </a:p>
        </p:txBody>
      </p:sp>
      <p:sp>
        <p:nvSpPr>
          <p:cNvPr id="3" name="Rectangle 2"/>
          <p:cNvSpPr/>
          <p:nvPr/>
        </p:nvSpPr>
        <p:spPr>
          <a:xfrm>
            <a:off x="4182649" y="3244334"/>
            <a:ext cx="3826701" cy="369332"/>
          </a:xfrm>
          <a:prstGeom prst="rect">
            <a:avLst/>
          </a:prstGeom>
        </p:spPr>
        <p:txBody>
          <a:bodyPr wrap="none">
            <a:spAutoFit/>
          </a:bodyPr>
          <a:lstStyle/>
          <a:p>
            <a:r>
              <a:rPr lang="en-US" b="1" dirty="0">
                <a:solidFill>
                  <a:schemeClr val="bg1"/>
                </a:solidFill>
              </a:rPr>
              <a:t>KEY TO GROWTH AND DEVELOPMENT </a:t>
            </a:r>
          </a:p>
        </p:txBody>
      </p:sp>
      <p:sp>
        <p:nvSpPr>
          <p:cNvPr id="5" name="Rectangle 4"/>
          <p:cNvSpPr/>
          <p:nvPr/>
        </p:nvSpPr>
        <p:spPr>
          <a:xfrm>
            <a:off x="679263" y="1394199"/>
            <a:ext cx="6750237" cy="4370427"/>
          </a:xfrm>
          <a:prstGeom prst="rect">
            <a:avLst/>
          </a:prstGeom>
        </p:spPr>
        <p:txBody>
          <a:bodyPr wrap="square">
            <a:spAutoFit/>
          </a:bodyPr>
          <a:lstStyle/>
          <a:p>
            <a:pPr marL="342900" indent="-342900">
              <a:buFont typeface="Arial"/>
              <a:buChar char="•"/>
            </a:pPr>
            <a:r>
              <a:rPr lang="en-US" sz="2000" dirty="0">
                <a:latin typeface="Helvetica"/>
                <a:cs typeface="Helvetica"/>
              </a:rPr>
              <a:t>The FCC in the US is allowing low power indoor Wi-Fi across the entire 6 GHz band. It noted that Wi-Fi and other unlicensed technologies “have become indispensable for providing low-cost connectivity in countless products”.</a:t>
            </a:r>
          </a:p>
          <a:p>
            <a:pPr marL="342900" indent="-342900">
              <a:buFont typeface="Arial"/>
              <a:buChar char="•"/>
            </a:pPr>
            <a:endParaRPr lang="en-US" sz="2000" dirty="0">
              <a:latin typeface="Helvetica"/>
              <a:cs typeface="Helvetica"/>
            </a:endParaRPr>
          </a:p>
          <a:p>
            <a:pPr marL="342900" indent="-342900">
              <a:buFont typeface="Arial"/>
              <a:buChar char="•"/>
            </a:pPr>
            <a:r>
              <a:rPr lang="en-US" sz="2000" dirty="0">
                <a:latin typeface="Helvetica"/>
                <a:cs typeface="Helvetica"/>
              </a:rPr>
              <a:t>Brazil, Canada, Chile, Saudi Arabia, South Korea &amp; some other countries are also making the entire 1200 MHz in the 6 GHz band available for </a:t>
            </a:r>
            <a:r>
              <a:rPr lang="en-US" sz="2000" dirty="0" err="1">
                <a:latin typeface="Helvetica"/>
                <a:cs typeface="Helvetica"/>
              </a:rPr>
              <a:t>licence</a:t>
            </a:r>
            <a:r>
              <a:rPr lang="en-US" sz="2000" dirty="0">
                <a:latin typeface="Helvetica"/>
                <a:cs typeface="Helvetica"/>
              </a:rPr>
              <a:t>-exempt Wi-Fi use</a:t>
            </a:r>
          </a:p>
          <a:p>
            <a:pPr marL="342900" indent="-342900">
              <a:buFont typeface="Arial"/>
              <a:buChar char="•"/>
            </a:pPr>
            <a:endParaRPr lang="en-US" sz="2000" dirty="0">
              <a:latin typeface="Helvetica"/>
              <a:cs typeface="Helvetica"/>
            </a:endParaRPr>
          </a:p>
          <a:p>
            <a:pPr marL="342900" lvl="0" indent="-342900">
              <a:buFont typeface="Arial"/>
              <a:buChar char="•"/>
            </a:pPr>
            <a:r>
              <a:rPr lang="en-US" sz="2000" dirty="0">
                <a:latin typeface="Helvetica"/>
                <a:cs typeface="Helvetica"/>
              </a:rPr>
              <a:t>As a result, a viable ecosystem supporting WI-FI in the 6 GHz band already exists </a:t>
            </a:r>
          </a:p>
          <a:p>
            <a:pPr marL="342900" indent="-342900">
              <a:buFont typeface="Arial"/>
              <a:buChar char="•"/>
            </a:pPr>
            <a:endParaRPr lang="en-US" dirty="0">
              <a:solidFill>
                <a:srgbClr val="000000"/>
              </a:solidFill>
              <a:latin typeface="Helvetica"/>
              <a:ea typeface="Montserrat"/>
              <a:cs typeface="Helvetica"/>
              <a:sym typeface="Montserrat"/>
            </a:endParaRPr>
          </a:p>
        </p:txBody>
      </p:sp>
      <p:pic>
        <p:nvPicPr>
          <p:cNvPr id="8" name="Picture 7" descr="slide1_NEW_revised7.png"/>
          <p:cNvPicPr>
            <a:picLocks noChangeAspect="1"/>
          </p:cNvPicPr>
          <p:nvPr/>
        </p:nvPicPr>
        <p:blipFill rotWithShape="1">
          <a:blip r:embed="rId3">
            <a:extLst>
              <a:ext uri="{28A0092B-C50C-407E-A947-70E740481C1C}">
                <a14:useLocalDpi xmlns:a14="http://schemas.microsoft.com/office/drawing/2010/main" val="0"/>
              </a:ext>
            </a:extLst>
          </a:blip>
          <a:srcRect t="45089"/>
          <a:stretch/>
        </p:blipFill>
        <p:spPr>
          <a:xfrm>
            <a:off x="7217229" y="931342"/>
            <a:ext cx="4862462" cy="4748697"/>
          </a:xfrm>
          <a:prstGeom prst="rect">
            <a:avLst/>
          </a:prstGeom>
        </p:spPr>
      </p:pic>
      <p:sp>
        <p:nvSpPr>
          <p:cNvPr id="9" name="TextBox 8"/>
          <p:cNvSpPr txBox="1"/>
          <p:nvPr/>
        </p:nvSpPr>
        <p:spPr>
          <a:xfrm>
            <a:off x="0" y="0"/>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
        <p:nvSpPr>
          <p:cNvPr id="10" name="Slide Number Placeholder 1">
            <a:extLst>
              <a:ext uri="{FF2B5EF4-FFF2-40B4-BE49-F238E27FC236}">
                <a16:creationId xmlns:a16="http://schemas.microsoft.com/office/drawing/2014/main" id="{A4D1AE19-0C2D-4AA1-BA21-836C015C7891}"/>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8</a:t>
            </a:fld>
            <a:endParaRPr lang="en-US" sz="1600" dirty="0"/>
          </a:p>
        </p:txBody>
      </p:sp>
    </p:spTree>
    <p:extLst>
      <p:ext uri="{BB962C8B-B14F-4D97-AF65-F5344CB8AC3E}">
        <p14:creationId xmlns:p14="http://schemas.microsoft.com/office/powerpoint/2010/main" val="274549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84A7D-7E61-48DE-AA18-3458750B334A}"/>
              </a:ext>
            </a:extLst>
          </p:cNvPr>
          <p:cNvPicPr>
            <a:picLocks noChangeAspect="1"/>
          </p:cNvPicPr>
          <p:nvPr/>
        </p:nvPicPr>
        <p:blipFill rotWithShape="1">
          <a:blip r:embed="rId3">
            <a:extLst>
              <a:ext uri="{28A0092B-C50C-407E-A947-70E740481C1C}">
                <a14:useLocalDpi xmlns:a14="http://schemas.microsoft.com/office/drawing/2010/main" val="0"/>
              </a:ext>
            </a:extLst>
          </a:blip>
          <a:srcRect l="2088" t="21609" r="21154" b="1991"/>
          <a:stretch/>
        </p:blipFill>
        <p:spPr>
          <a:xfrm>
            <a:off x="2329544" y="932624"/>
            <a:ext cx="9525000" cy="5925376"/>
          </a:xfrm>
          <a:prstGeom prst="rect">
            <a:avLst/>
          </a:prstGeom>
        </p:spPr>
      </p:pic>
      <p:sp>
        <p:nvSpPr>
          <p:cNvPr id="2" name="TextBox 1"/>
          <p:cNvSpPr txBox="1"/>
          <p:nvPr/>
        </p:nvSpPr>
        <p:spPr>
          <a:xfrm>
            <a:off x="473299" y="507788"/>
            <a:ext cx="8639505" cy="584776"/>
          </a:xfrm>
          <a:prstGeom prst="rect">
            <a:avLst/>
          </a:prstGeom>
          <a:noFill/>
        </p:spPr>
        <p:txBody>
          <a:bodyPr wrap="none" rtlCol="0">
            <a:spAutoFit/>
          </a:bodyPr>
          <a:lstStyle/>
          <a:p>
            <a:r>
              <a:rPr lang="en-ZA" sz="32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Wi-Fi in the 6 GHz band </a:t>
            </a:r>
            <a:r>
              <a:rPr lang="mr-IN" sz="32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t>
            </a:r>
            <a:r>
              <a:rPr lang="en-ZA" sz="32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the global picture </a:t>
            </a:r>
            <a:endParaRPr lang="en-US" dirty="0"/>
          </a:p>
        </p:txBody>
      </p:sp>
      <p:sp>
        <p:nvSpPr>
          <p:cNvPr id="6" name="Slide Number Placeholder 1">
            <a:extLst>
              <a:ext uri="{FF2B5EF4-FFF2-40B4-BE49-F238E27FC236}">
                <a16:creationId xmlns:a16="http://schemas.microsoft.com/office/drawing/2014/main" id="{88EE38D7-EDB6-4334-8358-6D2AF920FEA9}"/>
              </a:ext>
            </a:extLst>
          </p:cNvPr>
          <p:cNvSpPr>
            <a:spLocks noGrp="1"/>
          </p:cNvSpPr>
          <p:nvPr>
            <p:ph type="sldNum" sz="quarter" idx="12"/>
          </p:nvPr>
        </p:nvSpPr>
        <p:spPr>
          <a:xfrm>
            <a:off x="8610600" y="6356350"/>
            <a:ext cx="2743200" cy="365125"/>
          </a:xfrm>
        </p:spPr>
        <p:txBody>
          <a:bodyPr/>
          <a:lstStyle/>
          <a:p>
            <a:fld id="{0495E40C-2E53-2342-97EE-FE406D698C77}" type="slidenum">
              <a:rPr lang="en-US" sz="1600" smtClean="0"/>
              <a:t>9</a:t>
            </a:fld>
            <a:endParaRPr lang="en-US" sz="1600" dirty="0"/>
          </a:p>
        </p:txBody>
      </p:sp>
      <p:sp>
        <p:nvSpPr>
          <p:cNvPr id="8" name="TextBox 7"/>
          <p:cNvSpPr txBox="1"/>
          <p:nvPr/>
        </p:nvSpPr>
        <p:spPr>
          <a:xfrm>
            <a:off x="0" y="-1"/>
            <a:ext cx="388055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solidFill>
                  <a:schemeClr val="bg1"/>
                </a:solidFill>
                <a:latin typeface="Helvetica "/>
              </a:rPr>
              <a:t>Wi-Fi in the 6 GHz band</a:t>
            </a:r>
          </a:p>
        </p:txBody>
      </p:sp>
    </p:spTree>
    <p:extLst>
      <p:ext uri="{BB962C8B-B14F-4D97-AF65-F5344CB8AC3E}">
        <p14:creationId xmlns:p14="http://schemas.microsoft.com/office/powerpoint/2010/main" val="2823737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29434</TotalTime>
  <Words>1264</Words>
  <Application>Microsoft Office PowerPoint</Application>
  <PresentationFormat>Widescreen</PresentationFormat>
  <Paragraphs>131</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vt:lpstr>
      <vt:lpstr>Calibri</vt:lpstr>
      <vt:lpstr>Calibri Light</vt:lpstr>
      <vt:lpstr>Helvetica</vt:lpstr>
      <vt:lpstr>Helvetica </vt:lpstr>
      <vt:lpstr>Office Theme</vt:lpstr>
      <vt:lpstr>WRC-23 Agenda Item 1.2 –  6 GHz band  3rd EACO WRC-23 Preparatory Meeting   17 – 19 August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 Uni Interview Pre Messaging Framework</dc:title>
  <dc:creator>Herman Schepers</dc:creator>
  <cp:lastModifiedBy>Mortimer Hope</cp:lastModifiedBy>
  <cp:revision>652</cp:revision>
  <cp:lastPrinted>2021-08-11T19:20:41Z</cp:lastPrinted>
  <dcterms:created xsi:type="dcterms:W3CDTF">2018-11-04T06:45:12Z</dcterms:created>
  <dcterms:modified xsi:type="dcterms:W3CDTF">2021-08-12T09:14:43Z</dcterms:modified>
</cp:coreProperties>
</file>